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19"/>
  </p:notesMasterIdLst>
  <p:sldIdLst>
    <p:sldId id="256" r:id="rId2"/>
    <p:sldId id="257" r:id="rId3"/>
    <p:sldId id="280" r:id="rId4"/>
    <p:sldId id="298" r:id="rId5"/>
    <p:sldId id="297" r:id="rId6"/>
    <p:sldId id="300" r:id="rId7"/>
    <p:sldId id="301" r:id="rId8"/>
    <p:sldId id="303" r:id="rId9"/>
    <p:sldId id="302" r:id="rId10"/>
    <p:sldId id="299" r:id="rId11"/>
    <p:sldId id="293" r:id="rId12"/>
    <p:sldId id="294" r:id="rId13"/>
    <p:sldId id="296" r:id="rId14"/>
    <p:sldId id="295" r:id="rId15"/>
    <p:sldId id="281" r:id="rId16"/>
    <p:sldId id="291" r:id="rId17"/>
    <p:sldId id="29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A501"/>
    <a:srgbClr val="8ACEF3"/>
    <a:srgbClr val="D3D400"/>
    <a:srgbClr val="EDF542"/>
    <a:srgbClr val="CCD338"/>
    <a:srgbClr val="000000"/>
    <a:srgbClr val="3494BA"/>
    <a:srgbClr val="52C5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p:restoredTop sz="90372"/>
  </p:normalViewPr>
  <p:slideViewPr>
    <p:cSldViewPr snapToGrid="0" snapToObjects="1">
      <p:cViewPr>
        <p:scale>
          <a:sx n="98" d="100"/>
          <a:sy n="98" d="100"/>
        </p:scale>
        <p:origin x="1072" y="11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112488-F068-B542-9FA3-964E39A320F3}" type="datetimeFigureOut">
              <a:rPr lang="it-IT" smtClean="0"/>
              <a:t>07/02/22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30EBA9-B955-4A49-A2EC-F406808A9287}" type="slidenum">
              <a:rPr lang="it-IT" smtClean="0"/>
              <a:t>‹N›</a:t>
            </a:fld>
            <a:endParaRPr lang="it-IT"/>
          </a:p>
        </p:txBody>
      </p:sp>
    </p:spTree>
    <p:extLst>
      <p:ext uri="{BB962C8B-B14F-4D97-AF65-F5344CB8AC3E}">
        <p14:creationId xmlns:p14="http://schemas.microsoft.com/office/powerpoint/2010/main" val="3774108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530EBA9-B955-4A49-A2EC-F406808A9287}" type="slidenum">
              <a:rPr lang="it-IT" smtClean="0"/>
              <a:t>1</a:t>
            </a:fld>
            <a:endParaRPr lang="it-IT"/>
          </a:p>
        </p:txBody>
      </p:sp>
    </p:spTree>
    <p:extLst>
      <p:ext uri="{BB962C8B-B14F-4D97-AF65-F5344CB8AC3E}">
        <p14:creationId xmlns:p14="http://schemas.microsoft.com/office/powerpoint/2010/main" val="1873705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530EBA9-B955-4A49-A2EC-F406808A9287}" type="slidenum">
              <a:rPr lang="it-IT" smtClean="0"/>
              <a:t>14</a:t>
            </a:fld>
            <a:endParaRPr lang="it-IT"/>
          </a:p>
        </p:txBody>
      </p:sp>
    </p:spTree>
    <p:extLst>
      <p:ext uri="{BB962C8B-B14F-4D97-AF65-F5344CB8AC3E}">
        <p14:creationId xmlns:p14="http://schemas.microsoft.com/office/powerpoint/2010/main" val="2028442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530EBA9-B955-4A49-A2EC-F406808A9287}" type="slidenum">
              <a:rPr lang="it-IT" smtClean="0"/>
              <a:t>2</a:t>
            </a:fld>
            <a:endParaRPr lang="it-IT"/>
          </a:p>
        </p:txBody>
      </p:sp>
    </p:spTree>
    <p:extLst>
      <p:ext uri="{BB962C8B-B14F-4D97-AF65-F5344CB8AC3E}">
        <p14:creationId xmlns:p14="http://schemas.microsoft.com/office/powerpoint/2010/main" val="327892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530EBA9-B955-4A49-A2EC-F406808A9287}" type="slidenum">
              <a:rPr lang="it-IT" smtClean="0"/>
              <a:t>4</a:t>
            </a:fld>
            <a:endParaRPr lang="it-IT"/>
          </a:p>
        </p:txBody>
      </p:sp>
    </p:spTree>
    <p:extLst>
      <p:ext uri="{BB962C8B-B14F-4D97-AF65-F5344CB8AC3E}">
        <p14:creationId xmlns:p14="http://schemas.microsoft.com/office/powerpoint/2010/main" val="760962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530EBA9-B955-4A49-A2EC-F406808A9287}" type="slidenum">
              <a:rPr lang="it-IT" smtClean="0"/>
              <a:t>7</a:t>
            </a:fld>
            <a:endParaRPr lang="it-IT"/>
          </a:p>
        </p:txBody>
      </p:sp>
    </p:spTree>
    <p:extLst>
      <p:ext uri="{BB962C8B-B14F-4D97-AF65-F5344CB8AC3E}">
        <p14:creationId xmlns:p14="http://schemas.microsoft.com/office/powerpoint/2010/main" val="1509126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530EBA9-B955-4A49-A2EC-F406808A9287}" type="slidenum">
              <a:rPr lang="it-IT" smtClean="0"/>
              <a:t>8</a:t>
            </a:fld>
            <a:endParaRPr lang="it-IT"/>
          </a:p>
        </p:txBody>
      </p:sp>
    </p:spTree>
    <p:extLst>
      <p:ext uri="{BB962C8B-B14F-4D97-AF65-F5344CB8AC3E}">
        <p14:creationId xmlns:p14="http://schemas.microsoft.com/office/powerpoint/2010/main" val="2570193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530EBA9-B955-4A49-A2EC-F406808A9287}" type="slidenum">
              <a:rPr lang="it-IT" smtClean="0"/>
              <a:t>9</a:t>
            </a:fld>
            <a:endParaRPr lang="it-IT"/>
          </a:p>
        </p:txBody>
      </p:sp>
    </p:spTree>
    <p:extLst>
      <p:ext uri="{BB962C8B-B14F-4D97-AF65-F5344CB8AC3E}">
        <p14:creationId xmlns:p14="http://schemas.microsoft.com/office/powerpoint/2010/main" val="1361365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530EBA9-B955-4A49-A2EC-F406808A9287}" type="slidenum">
              <a:rPr lang="it-IT" smtClean="0"/>
              <a:t>10</a:t>
            </a:fld>
            <a:endParaRPr lang="it-IT"/>
          </a:p>
        </p:txBody>
      </p:sp>
    </p:spTree>
    <p:extLst>
      <p:ext uri="{BB962C8B-B14F-4D97-AF65-F5344CB8AC3E}">
        <p14:creationId xmlns:p14="http://schemas.microsoft.com/office/powerpoint/2010/main" val="3784302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530EBA9-B955-4A49-A2EC-F406808A9287}" type="slidenum">
              <a:rPr lang="it-IT" smtClean="0"/>
              <a:t>12</a:t>
            </a:fld>
            <a:endParaRPr lang="it-IT"/>
          </a:p>
        </p:txBody>
      </p:sp>
    </p:spTree>
    <p:extLst>
      <p:ext uri="{BB962C8B-B14F-4D97-AF65-F5344CB8AC3E}">
        <p14:creationId xmlns:p14="http://schemas.microsoft.com/office/powerpoint/2010/main" val="3229864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530EBA9-B955-4A49-A2EC-F406808A9287}" type="slidenum">
              <a:rPr lang="it-IT" smtClean="0"/>
              <a:t>13</a:t>
            </a:fld>
            <a:endParaRPr lang="it-IT"/>
          </a:p>
        </p:txBody>
      </p:sp>
    </p:spTree>
    <p:extLst>
      <p:ext uri="{BB962C8B-B14F-4D97-AF65-F5344CB8AC3E}">
        <p14:creationId xmlns:p14="http://schemas.microsoft.com/office/powerpoint/2010/main" val="2773234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1B119A91-B7FB-8D4B-BA37-4147E68D4103}" type="datetimeFigureOut">
              <a:rPr lang="it-IT" smtClean="0"/>
              <a:t>07/02/22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3431084054"/>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it-IT"/>
              <a:t>Fare clic per modificare lo stile del titolo dello schema</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it-IT"/>
              <a:t>Fare clic sull'icona per inserire un'immagine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1B119A91-B7FB-8D4B-BA37-4147E68D4103}" type="datetimeFigureOut">
              <a:rPr lang="it-IT" smtClean="0"/>
              <a:t>07/02/22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3912620401"/>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B119A91-B7FB-8D4B-BA37-4147E68D4103}" type="datetimeFigureOut">
              <a:rPr lang="it-IT" smtClean="0"/>
              <a:t>07/02/22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3386605903"/>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it-IT"/>
              <a:t>Fare clic per modificare lo stile del titolo dello schema</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it-IT"/>
              <a:t>Fare clic per modificare gli stili del testo dello schema</a:t>
            </a:r>
          </a:p>
        </p:txBody>
      </p:sp>
      <p:sp>
        <p:nvSpPr>
          <p:cNvPr id="2" name="Date Placeholder 1"/>
          <p:cNvSpPr>
            <a:spLocks noGrp="1"/>
          </p:cNvSpPr>
          <p:nvPr>
            <p:ph type="dt" sz="half" idx="10"/>
          </p:nvPr>
        </p:nvSpPr>
        <p:spPr/>
        <p:txBody>
          <a:bodyPr/>
          <a:lstStyle/>
          <a:p>
            <a:fld id="{1B119A91-B7FB-8D4B-BA37-4147E68D4103}" type="datetimeFigureOut">
              <a:rPr lang="it-IT" smtClean="0"/>
              <a:t>07/02/22</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202286389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1B119A91-B7FB-8D4B-BA37-4147E68D4103}" type="datetimeFigureOut">
              <a:rPr lang="it-IT" smtClean="0"/>
              <a:t>07/02/22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1456051700"/>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1B119A91-B7FB-8D4B-BA37-4147E68D4103}" type="datetimeFigureOut">
              <a:rPr lang="it-IT" smtClean="0"/>
              <a:t>07/02/22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135872195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it-IT"/>
              <a:t>Fare clic per modificare lo stile del titolo dello schema</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1B119A91-B7FB-8D4B-BA37-4147E68D4103}" type="datetimeFigureOut">
              <a:rPr lang="it-IT" smtClean="0"/>
              <a:t>07/02/22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145615975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B119A91-B7FB-8D4B-BA37-4147E68D4103}" type="datetimeFigureOut">
              <a:rPr lang="it-IT" smtClean="0"/>
              <a:t>07/02/22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193983668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B119A91-B7FB-8D4B-BA37-4147E68D4103}" type="datetimeFigureOut">
              <a:rPr lang="it-IT" smtClean="0"/>
              <a:t>07/02/22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1662010446"/>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1B119A91-B7FB-8D4B-BA37-4147E68D4103}" type="datetimeFigureOut">
              <a:rPr lang="it-IT" smtClean="0"/>
              <a:t>07/02/22</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213281770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1B119A91-B7FB-8D4B-BA37-4147E68D4103}" type="datetimeFigureOut">
              <a:rPr lang="it-IT" smtClean="0"/>
              <a:t>07/02/22</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468717990"/>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119A91-B7FB-8D4B-BA37-4147E68D4103}" type="datetimeFigureOut">
              <a:rPr lang="it-IT" smtClean="0"/>
              <a:t>07/02/22</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3943972497"/>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it-IT"/>
              <a:t>Fare clic per modificare lo stile del titolo dello schema</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1B119A91-B7FB-8D4B-BA37-4147E68D4103}" type="datetimeFigureOut">
              <a:rPr lang="it-IT" smtClean="0"/>
              <a:t>07/02/22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2352356323"/>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it-IT"/>
              <a:t>Fare clic per modificare lo stile del titolo dello schema</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it-IT"/>
              <a:t>Fare clic sull'icona per inserire un'immagine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a:xfrm>
            <a:off x="3885810" y="6041362"/>
            <a:ext cx="976879" cy="365125"/>
          </a:xfrm>
        </p:spPr>
        <p:txBody>
          <a:bodyPr/>
          <a:lstStyle/>
          <a:p>
            <a:fld id="{1B119A91-B7FB-8D4B-BA37-4147E68D4103}" type="datetimeFigureOut">
              <a:rPr lang="it-IT" smtClean="0"/>
              <a:t>07/02/22</a:t>
            </a:fld>
            <a:endParaRPr lang="it-IT"/>
          </a:p>
        </p:txBody>
      </p:sp>
      <p:sp>
        <p:nvSpPr>
          <p:cNvPr id="6" name="Footer Placeholder 5"/>
          <p:cNvSpPr>
            <a:spLocks noGrp="1"/>
          </p:cNvSpPr>
          <p:nvPr>
            <p:ph type="ftr" sz="quarter" idx="11"/>
          </p:nvPr>
        </p:nvSpPr>
        <p:spPr>
          <a:xfrm>
            <a:off x="590396" y="6041362"/>
            <a:ext cx="3295413" cy="365125"/>
          </a:xfrm>
        </p:spPr>
        <p:txBody>
          <a:bodyPr/>
          <a:lstStyle/>
          <a:p>
            <a:endParaRPr lang="it-IT"/>
          </a:p>
        </p:txBody>
      </p:sp>
      <p:sp>
        <p:nvSpPr>
          <p:cNvPr id="7" name="Slide Number Placeholder 6"/>
          <p:cNvSpPr>
            <a:spLocks noGrp="1"/>
          </p:cNvSpPr>
          <p:nvPr>
            <p:ph type="sldNum" sz="quarter" idx="12"/>
          </p:nvPr>
        </p:nvSpPr>
        <p:spPr>
          <a:xfrm>
            <a:off x="4862689" y="5915888"/>
            <a:ext cx="1062155" cy="490599"/>
          </a:xfrm>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341163893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it-IT"/>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1B119A91-B7FB-8D4B-BA37-4147E68D4103}" type="datetimeFigureOut">
              <a:rPr lang="it-IT" smtClean="0"/>
              <a:t>07/02/22</a:t>
            </a:fld>
            <a:endParaRPr lang="it-IT"/>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8FA381C8-9F60-1545-AEB3-6E49D9113079}" type="slidenum">
              <a:rPr lang="it-IT" smtClean="0"/>
              <a:t>‹N›</a:t>
            </a:fld>
            <a:endParaRPr lang="it-IT"/>
          </a:p>
        </p:txBody>
      </p:sp>
    </p:spTree>
    <p:extLst>
      <p:ext uri="{BB962C8B-B14F-4D97-AF65-F5344CB8AC3E}">
        <p14:creationId xmlns:p14="http://schemas.microsoft.com/office/powerpoint/2010/main" val="100843288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transition spd="slow">
    <p:push dir="u"/>
  </p:transition>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file:////var/folders/3w/q5w5pbn16gs2xplv9gy3t0sc0000gn/T/com.microsoft.Word/WebArchiveCopyPasteTempFiles/61j4acmknmL._AC_SL1500_.jpg" TargetMode="External"/><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file:////var/folders/3w/q5w5pbn16gs2xplv9gy3t0sc0000gn/T/com.microsoft.Word/WebArchiveCopyPasteTempFiles/61j4acmknmL._AC_SL1500_.jp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tiff"/><Relationship Id="rId5" Type="http://schemas.openxmlformats.org/officeDocument/2006/relationships/image" Target="../media/image40.png"/><Relationship Id="rId4" Type="http://schemas.openxmlformats.org/officeDocument/2006/relationships/image" Target="../media/image14.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jp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2ED8E12-68AC-B241-AC0A-79F94525678D}"/>
              </a:ext>
            </a:extLst>
          </p:cNvPr>
          <p:cNvPicPr>
            <a:picLocks noChangeAspect="1"/>
          </p:cNvPicPr>
          <p:nvPr/>
        </p:nvPicPr>
        <p:blipFill>
          <a:blip r:embed="rId3"/>
          <a:srcRect/>
          <a:stretch/>
        </p:blipFill>
        <p:spPr>
          <a:xfrm>
            <a:off x="0" y="0"/>
            <a:ext cx="8476488" cy="6357366"/>
          </a:xfrm>
          <a:prstGeom prst="rect">
            <a:avLst/>
          </a:prstGeom>
        </p:spPr>
      </p:pic>
      <p:sp>
        <p:nvSpPr>
          <p:cNvPr id="3" name="Sottotitolo 2">
            <a:extLst>
              <a:ext uri="{FF2B5EF4-FFF2-40B4-BE49-F238E27FC236}">
                <a16:creationId xmlns:a16="http://schemas.microsoft.com/office/drawing/2014/main" id="{B4FE7FB3-C8D1-E148-AAA4-4A3F1C6CBF15}"/>
              </a:ext>
            </a:extLst>
          </p:cNvPr>
          <p:cNvSpPr>
            <a:spLocks noGrp="1"/>
          </p:cNvSpPr>
          <p:nvPr>
            <p:ph type="subTitle" idx="1"/>
          </p:nvPr>
        </p:nvSpPr>
        <p:spPr>
          <a:xfrm>
            <a:off x="381375" y="5340319"/>
            <a:ext cx="10572000" cy="434974"/>
          </a:xfrm>
          <a:noFill/>
          <a:ln>
            <a:noFill/>
          </a:ln>
        </p:spPr>
        <p:style>
          <a:lnRef idx="0">
            <a:scrgbClr r="0" g="0" b="0"/>
          </a:lnRef>
          <a:fillRef idx="0">
            <a:scrgbClr r="0" g="0" b="0"/>
          </a:fillRef>
          <a:effectRef idx="0">
            <a:scrgbClr r="0" g="0" b="0"/>
          </a:effectRef>
          <a:fontRef idx="minor">
            <a:schemeClr val="dk1"/>
          </a:fontRef>
        </p:style>
        <p:txBody>
          <a:bodyPr>
            <a:normAutofit/>
          </a:bodyPr>
          <a:lstStyle/>
          <a:p>
            <a:r>
              <a:rPr lang="it-IT" sz="2000" b="1" dirty="0"/>
              <a:t>Presentazione del progetto</a:t>
            </a:r>
          </a:p>
        </p:txBody>
      </p:sp>
      <p:sp>
        <p:nvSpPr>
          <p:cNvPr id="11" name="CasellaDiTesto 10">
            <a:extLst>
              <a:ext uri="{FF2B5EF4-FFF2-40B4-BE49-F238E27FC236}">
                <a16:creationId xmlns:a16="http://schemas.microsoft.com/office/drawing/2014/main" id="{225DE8EC-F5AC-9949-B621-B790430CAC73}"/>
              </a:ext>
            </a:extLst>
          </p:cNvPr>
          <p:cNvSpPr txBox="1"/>
          <p:nvPr/>
        </p:nvSpPr>
        <p:spPr>
          <a:xfrm>
            <a:off x="218815" y="4409145"/>
            <a:ext cx="9779000" cy="449485"/>
          </a:xfrm>
          <a:prstGeom prst="rect">
            <a:avLst/>
          </a:prstGeom>
          <a:noFill/>
        </p:spPr>
        <p:txBody>
          <a:bodyPr wrap="square" rtlCol="0">
            <a:spAutoFit/>
          </a:bodyPr>
          <a:lstStyle/>
          <a:p>
            <a:r>
              <a:rPr lang="it-IT" b="1" dirty="0">
                <a:solidFill>
                  <a:schemeClr val="bg1"/>
                </a:solidFill>
              </a:rPr>
              <a:t>Andrea Vaiuso, Luca La Barbera, Salvatore Drago</a:t>
            </a:r>
          </a:p>
        </p:txBody>
      </p:sp>
      <p:sp>
        <p:nvSpPr>
          <p:cNvPr id="12" name="CasellaDiTesto 11">
            <a:extLst>
              <a:ext uri="{FF2B5EF4-FFF2-40B4-BE49-F238E27FC236}">
                <a16:creationId xmlns:a16="http://schemas.microsoft.com/office/drawing/2014/main" id="{9AE30267-6E2C-8A4F-AB54-A7AE249EBC98}"/>
              </a:ext>
            </a:extLst>
          </p:cNvPr>
          <p:cNvSpPr txBox="1"/>
          <p:nvPr/>
        </p:nvSpPr>
        <p:spPr>
          <a:xfrm>
            <a:off x="381375" y="5746717"/>
            <a:ext cx="10629900" cy="338554"/>
          </a:xfrm>
          <a:prstGeom prst="rect">
            <a:avLst/>
          </a:prstGeom>
          <a:noFill/>
        </p:spPr>
        <p:txBody>
          <a:bodyPr wrap="square" rtlCol="0">
            <a:spAutoFit/>
          </a:bodyPr>
          <a:lstStyle/>
          <a:p>
            <a:r>
              <a:rPr lang="it-IT" sz="1600" dirty="0"/>
              <a:t>Laurea magistrale in ingegneria informatica. Corso di Robotica</a:t>
            </a:r>
          </a:p>
        </p:txBody>
      </p:sp>
      <p:sp>
        <p:nvSpPr>
          <p:cNvPr id="2" name="CasellaDiTesto 1">
            <a:extLst>
              <a:ext uri="{FF2B5EF4-FFF2-40B4-BE49-F238E27FC236}">
                <a16:creationId xmlns:a16="http://schemas.microsoft.com/office/drawing/2014/main" id="{DE675DDB-78D8-1C41-A2A2-988346CE0CF9}"/>
              </a:ext>
            </a:extLst>
          </p:cNvPr>
          <p:cNvSpPr txBox="1"/>
          <p:nvPr/>
        </p:nvSpPr>
        <p:spPr>
          <a:xfrm>
            <a:off x="381376" y="6181691"/>
            <a:ext cx="7427840" cy="338554"/>
          </a:xfrm>
          <a:prstGeom prst="rect">
            <a:avLst/>
          </a:prstGeom>
          <a:noFill/>
        </p:spPr>
        <p:txBody>
          <a:bodyPr wrap="square" rtlCol="0">
            <a:spAutoFit/>
          </a:bodyPr>
          <a:lstStyle/>
          <a:p>
            <a:r>
              <a:rPr lang="it-IT" sz="1600" b="1" dirty="0">
                <a:solidFill>
                  <a:schemeClr val="bg1">
                    <a:lumMod val="50000"/>
                  </a:schemeClr>
                </a:solidFill>
              </a:rPr>
              <a:t>Professore: Antonio </a:t>
            </a:r>
            <a:r>
              <a:rPr lang="it-IT" sz="1600" b="1" dirty="0" err="1">
                <a:solidFill>
                  <a:schemeClr val="bg1">
                    <a:lumMod val="50000"/>
                  </a:schemeClr>
                </a:solidFill>
              </a:rPr>
              <a:t>Chella</a:t>
            </a:r>
            <a:endParaRPr lang="it-IT" sz="1600" b="1" dirty="0">
              <a:solidFill>
                <a:schemeClr val="bg1">
                  <a:lumMod val="50000"/>
                </a:schemeClr>
              </a:solidFill>
            </a:endParaRPr>
          </a:p>
        </p:txBody>
      </p:sp>
      <p:pic>
        <p:nvPicPr>
          <p:cNvPr id="10" name="Immagine 9">
            <a:extLst>
              <a:ext uri="{FF2B5EF4-FFF2-40B4-BE49-F238E27FC236}">
                <a16:creationId xmlns:a16="http://schemas.microsoft.com/office/drawing/2014/main" id="{A2B3892C-29CB-8444-9856-D55CAD3E76D7}"/>
              </a:ext>
            </a:extLst>
          </p:cNvPr>
          <p:cNvPicPr>
            <a:picLocks noChangeAspect="1"/>
          </p:cNvPicPr>
          <p:nvPr/>
        </p:nvPicPr>
        <p:blipFill rotWithShape="1">
          <a:blip r:embed="rId3"/>
          <a:srcRect r="56167"/>
          <a:stretch/>
        </p:blipFill>
        <p:spPr>
          <a:xfrm>
            <a:off x="8476488" y="-3630"/>
            <a:ext cx="3715512" cy="6357366"/>
          </a:xfrm>
          <a:prstGeom prst="rect">
            <a:avLst/>
          </a:prstGeom>
        </p:spPr>
      </p:pic>
      <p:pic>
        <p:nvPicPr>
          <p:cNvPr id="15" name="Immagine 14">
            <a:extLst>
              <a:ext uri="{FF2B5EF4-FFF2-40B4-BE49-F238E27FC236}">
                <a16:creationId xmlns:a16="http://schemas.microsoft.com/office/drawing/2014/main" id="{DC8E4414-90FF-9D4C-8BC4-DE786D2180F2}"/>
              </a:ext>
            </a:extLst>
          </p:cNvPr>
          <p:cNvPicPr>
            <a:picLocks noChangeAspect="1"/>
          </p:cNvPicPr>
          <p:nvPr/>
        </p:nvPicPr>
        <p:blipFill>
          <a:blip r:embed="rId4"/>
          <a:stretch>
            <a:fillRect/>
          </a:stretch>
        </p:blipFill>
        <p:spPr>
          <a:xfrm>
            <a:off x="8782629" y="122207"/>
            <a:ext cx="3103230" cy="1301044"/>
          </a:xfrm>
          <a:prstGeom prst="rect">
            <a:avLst/>
          </a:prstGeom>
        </p:spPr>
      </p:pic>
      <p:grpSp>
        <p:nvGrpSpPr>
          <p:cNvPr id="9" name="Gruppo 8">
            <a:extLst>
              <a:ext uri="{FF2B5EF4-FFF2-40B4-BE49-F238E27FC236}">
                <a16:creationId xmlns:a16="http://schemas.microsoft.com/office/drawing/2014/main" id="{4FC77F69-369A-CB48-81B9-8326D7B6689E}"/>
              </a:ext>
            </a:extLst>
          </p:cNvPr>
          <p:cNvGrpSpPr/>
          <p:nvPr/>
        </p:nvGrpSpPr>
        <p:grpSpPr>
          <a:xfrm>
            <a:off x="306141" y="337755"/>
            <a:ext cx="6916935" cy="2748329"/>
            <a:chOff x="391317" y="329075"/>
            <a:chExt cx="6916935" cy="2748329"/>
          </a:xfrm>
        </p:grpSpPr>
        <p:sp>
          <p:nvSpPr>
            <p:cNvPr id="8" name="Rettangolo 7">
              <a:extLst>
                <a:ext uri="{FF2B5EF4-FFF2-40B4-BE49-F238E27FC236}">
                  <a16:creationId xmlns:a16="http://schemas.microsoft.com/office/drawing/2014/main" id="{B4B468A8-402C-BF45-98F4-CDFBC495D588}"/>
                </a:ext>
              </a:extLst>
            </p:cNvPr>
            <p:cNvSpPr/>
            <p:nvPr/>
          </p:nvSpPr>
          <p:spPr>
            <a:xfrm>
              <a:off x="395023" y="350506"/>
              <a:ext cx="6890282" cy="2721537"/>
            </a:xfrm>
            <a:prstGeom prst="rect">
              <a:avLst/>
            </a:prstGeom>
            <a:solidFill>
              <a:srgbClr val="3494BA">
                <a:alpha val="6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46AF9EE8-E8FE-F440-8264-2FFB84A01DDD}"/>
                </a:ext>
              </a:extLst>
            </p:cNvPr>
            <p:cNvPicPr>
              <a:picLocks noChangeAspect="1"/>
            </p:cNvPicPr>
            <p:nvPr/>
          </p:nvPicPr>
          <p:blipFill>
            <a:blip r:embed="rId5"/>
            <a:stretch>
              <a:fillRect/>
            </a:stretch>
          </p:blipFill>
          <p:spPr>
            <a:xfrm>
              <a:off x="391317" y="329075"/>
              <a:ext cx="6916935" cy="2748329"/>
            </a:xfrm>
            <a:prstGeom prst="rect">
              <a:avLst/>
            </a:prstGeom>
          </p:spPr>
        </p:pic>
      </p:grpSp>
      <p:pic>
        <p:nvPicPr>
          <p:cNvPr id="13" name="Immagine 12">
            <a:extLst>
              <a:ext uri="{FF2B5EF4-FFF2-40B4-BE49-F238E27FC236}">
                <a16:creationId xmlns:a16="http://schemas.microsoft.com/office/drawing/2014/main" id="{B7253E08-BBB9-8B49-BBD4-BEEF76DC648A}"/>
              </a:ext>
            </a:extLst>
          </p:cNvPr>
          <p:cNvPicPr>
            <a:picLocks noChangeAspect="1"/>
          </p:cNvPicPr>
          <p:nvPr/>
        </p:nvPicPr>
        <p:blipFill>
          <a:blip r:embed="rId6"/>
          <a:stretch>
            <a:fillRect/>
          </a:stretch>
        </p:blipFill>
        <p:spPr>
          <a:xfrm>
            <a:off x="10953375" y="5340319"/>
            <a:ext cx="962196" cy="1111366"/>
          </a:xfrm>
          <a:prstGeom prst="rect">
            <a:avLst/>
          </a:prstGeom>
        </p:spPr>
      </p:pic>
    </p:spTree>
    <p:extLst>
      <p:ext uri="{BB962C8B-B14F-4D97-AF65-F5344CB8AC3E}">
        <p14:creationId xmlns:p14="http://schemas.microsoft.com/office/powerpoint/2010/main" val="8930800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CD6A3ABE-1735-C048-8CE7-4FF7AF3EC69F}"/>
              </a:ext>
            </a:extLst>
          </p:cNvPr>
          <p:cNvPicPr>
            <a:picLocks noChangeAspect="1"/>
          </p:cNvPicPr>
          <p:nvPr/>
        </p:nvPicPr>
        <p:blipFill>
          <a:blip r:embed="rId3"/>
          <a:stretch>
            <a:fillRect/>
          </a:stretch>
        </p:blipFill>
        <p:spPr>
          <a:xfrm>
            <a:off x="0" y="0"/>
            <a:ext cx="12192000" cy="4969869"/>
          </a:xfrm>
          <a:prstGeom prst="rect">
            <a:avLst/>
          </a:prstGeom>
        </p:spPr>
      </p:pic>
      <p:sp>
        <p:nvSpPr>
          <p:cNvPr id="3" name="Sottotitolo 2">
            <a:extLst>
              <a:ext uri="{FF2B5EF4-FFF2-40B4-BE49-F238E27FC236}">
                <a16:creationId xmlns:a16="http://schemas.microsoft.com/office/drawing/2014/main" id="{B4FE7FB3-C8D1-E148-AAA4-4A3F1C6CBF15}"/>
              </a:ext>
            </a:extLst>
          </p:cNvPr>
          <p:cNvSpPr>
            <a:spLocks noGrp="1"/>
          </p:cNvSpPr>
          <p:nvPr>
            <p:ph type="subTitle" idx="1"/>
          </p:nvPr>
        </p:nvSpPr>
        <p:spPr>
          <a:xfrm>
            <a:off x="381375" y="5340319"/>
            <a:ext cx="10572000" cy="434974"/>
          </a:xfrm>
          <a:noFill/>
          <a:ln>
            <a:noFill/>
          </a:ln>
        </p:spPr>
        <p:style>
          <a:lnRef idx="0">
            <a:scrgbClr r="0" g="0" b="0"/>
          </a:lnRef>
          <a:fillRef idx="0">
            <a:scrgbClr r="0" g="0" b="0"/>
          </a:fillRef>
          <a:effectRef idx="0">
            <a:scrgbClr r="0" g="0" b="0"/>
          </a:effectRef>
          <a:fontRef idx="minor">
            <a:schemeClr val="dk1"/>
          </a:fontRef>
        </p:style>
        <p:txBody>
          <a:bodyPr>
            <a:normAutofit/>
          </a:bodyPr>
          <a:lstStyle/>
          <a:p>
            <a:r>
              <a:rPr lang="it-IT" sz="2000" b="1" dirty="0"/>
              <a:t>PARTE 2</a:t>
            </a:r>
          </a:p>
        </p:txBody>
      </p:sp>
      <p:sp>
        <p:nvSpPr>
          <p:cNvPr id="12" name="CasellaDiTesto 11">
            <a:extLst>
              <a:ext uri="{FF2B5EF4-FFF2-40B4-BE49-F238E27FC236}">
                <a16:creationId xmlns:a16="http://schemas.microsoft.com/office/drawing/2014/main" id="{9AE30267-6E2C-8A4F-AB54-A7AE249EBC98}"/>
              </a:ext>
            </a:extLst>
          </p:cNvPr>
          <p:cNvSpPr txBox="1"/>
          <p:nvPr/>
        </p:nvSpPr>
        <p:spPr>
          <a:xfrm>
            <a:off x="381375" y="5746717"/>
            <a:ext cx="10629900" cy="338554"/>
          </a:xfrm>
          <a:prstGeom prst="rect">
            <a:avLst/>
          </a:prstGeom>
          <a:noFill/>
        </p:spPr>
        <p:txBody>
          <a:bodyPr wrap="square" rtlCol="0">
            <a:spAutoFit/>
          </a:bodyPr>
          <a:lstStyle/>
          <a:p>
            <a:r>
              <a:rPr lang="it-IT" sz="1600" dirty="0"/>
              <a:t>Laurea magistrale in ingegneria informatica. Corso di Robotica</a:t>
            </a:r>
          </a:p>
        </p:txBody>
      </p:sp>
      <p:sp>
        <p:nvSpPr>
          <p:cNvPr id="2" name="CasellaDiTesto 1">
            <a:extLst>
              <a:ext uri="{FF2B5EF4-FFF2-40B4-BE49-F238E27FC236}">
                <a16:creationId xmlns:a16="http://schemas.microsoft.com/office/drawing/2014/main" id="{DE675DDB-78D8-1C41-A2A2-988346CE0CF9}"/>
              </a:ext>
            </a:extLst>
          </p:cNvPr>
          <p:cNvSpPr txBox="1"/>
          <p:nvPr/>
        </p:nvSpPr>
        <p:spPr>
          <a:xfrm>
            <a:off x="381376" y="6181691"/>
            <a:ext cx="7427840" cy="338554"/>
          </a:xfrm>
          <a:prstGeom prst="rect">
            <a:avLst/>
          </a:prstGeom>
          <a:noFill/>
        </p:spPr>
        <p:txBody>
          <a:bodyPr wrap="square" rtlCol="0">
            <a:spAutoFit/>
          </a:bodyPr>
          <a:lstStyle/>
          <a:p>
            <a:r>
              <a:rPr lang="it-IT" sz="1600" b="1" dirty="0">
                <a:solidFill>
                  <a:schemeClr val="bg1">
                    <a:lumMod val="50000"/>
                  </a:schemeClr>
                </a:solidFill>
              </a:rPr>
              <a:t>Professore: Antonio </a:t>
            </a:r>
            <a:r>
              <a:rPr lang="it-IT" sz="1600" b="1" dirty="0" err="1">
                <a:solidFill>
                  <a:schemeClr val="bg1">
                    <a:lumMod val="50000"/>
                  </a:schemeClr>
                </a:solidFill>
              </a:rPr>
              <a:t>Chella</a:t>
            </a:r>
            <a:endParaRPr lang="it-IT" sz="1600" b="1" dirty="0">
              <a:solidFill>
                <a:schemeClr val="bg1">
                  <a:lumMod val="50000"/>
                </a:schemeClr>
              </a:solidFill>
            </a:endParaRPr>
          </a:p>
        </p:txBody>
      </p:sp>
      <p:sp>
        <p:nvSpPr>
          <p:cNvPr id="4" name="CasellaDiTesto 3">
            <a:extLst>
              <a:ext uri="{FF2B5EF4-FFF2-40B4-BE49-F238E27FC236}">
                <a16:creationId xmlns:a16="http://schemas.microsoft.com/office/drawing/2014/main" id="{7EDA48F7-84A0-7646-B134-6A570E447664}"/>
              </a:ext>
            </a:extLst>
          </p:cNvPr>
          <p:cNvSpPr txBox="1"/>
          <p:nvPr/>
        </p:nvSpPr>
        <p:spPr>
          <a:xfrm>
            <a:off x="217634" y="1804430"/>
            <a:ext cx="10735741" cy="3154710"/>
          </a:xfrm>
          <a:prstGeom prst="rect">
            <a:avLst/>
          </a:prstGeom>
          <a:noFill/>
        </p:spPr>
        <p:txBody>
          <a:bodyPr wrap="square" rtlCol="0">
            <a:spAutoFit/>
          </a:bodyPr>
          <a:lstStyle/>
          <a:p>
            <a:r>
              <a:rPr lang="it-IT" sz="19900" b="1" dirty="0">
                <a:solidFill>
                  <a:schemeClr val="bg1"/>
                </a:solidFill>
              </a:rPr>
              <a:t>C</a:t>
            </a:r>
            <a:r>
              <a:rPr lang="it-IT" sz="8800" b="1" dirty="0">
                <a:solidFill>
                  <a:schemeClr val="bg1"/>
                </a:solidFill>
              </a:rPr>
              <a:t>omunicazione</a:t>
            </a:r>
          </a:p>
        </p:txBody>
      </p:sp>
      <p:sp>
        <p:nvSpPr>
          <p:cNvPr id="17" name="Triangolo 16">
            <a:extLst>
              <a:ext uri="{FF2B5EF4-FFF2-40B4-BE49-F238E27FC236}">
                <a16:creationId xmlns:a16="http://schemas.microsoft.com/office/drawing/2014/main" id="{035C02EC-57C6-E44A-8BD2-63C959ECD472}"/>
              </a:ext>
            </a:extLst>
          </p:cNvPr>
          <p:cNvSpPr/>
          <p:nvPr/>
        </p:nvSpPr>
        <p:spPr>
          <a:xfrm rot="10800000">
            <a:off x="1944414" y="4959140"/>
            <a:ext cx="882869" cy="306543"/>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663EB56B-0A4B-4A4F-99FE-623504675367}"/>
              </a:ext>
            </a:extLst>
          </p:cNvPr>
          <p:cNvPicPr>
            <a:picLocks noChangeAspect="1"/>
          </p:cNvPicPr>
          <p:nvPr/>
        </p:nvPicPr>
        <p:blipFill>
          <a:blip r:embed="rId4"/>
          <a:stretch>
            <a:fillRect/>
          </a:stretch>
        </p:blipFill>
        <p:spPr>
          <a:xfrm>
            <a:off x="10953375" y="5340319"/>
            <a:ext cx="962196" cy="1111366"/>
          </a:xfrm>
          <a:prstGeom prst="rect">
            <a:avLst/>
          </a:prstGeom>
        </p:spPr>
      </p:pic>
    </p:spTree>
    <p:extLst>
      <p:ext uri="{BB962C8B-B14F-4D97-AF65-F5344CB8AC3E}">
        <p14:creationId xmlns:p14="http://schemas.microsoft.com/office/powerpoint/2010/main" val="134414599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1" y="1429168"/>
            <a:ext cx="12192000" cy="11902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8" name="Titolo 7">
            <a:extLst>
              <a:ext uri="{FF2B5EF4-FFF2-40B4-BE49-F238E27FC236}">
                <a16:creationId xmlns:a16="http://schemas.microsoft.com/office/drawing/2014/main" id="{0B47033F-8186-F849-8A6F-3E4E50EC08F6}"/>
              </a:ext>
            </a:extLst>
          </p:cNvPr>
          <p:cNvSpPr>
            <a:spLocks noGrp="1"/>
          </p:cNvSpPr>
          <p:nvPr>
            <p:ph type="title"/>
          </p:nvPr>
        </p:nvSpPr>
        <p:spPr>
          <a:xfrm>
            <a:off x="810001" y="65049"/>
            <a:ext cx="10571998" cy="733344"/>
          </a:xfrm>
        </p:spPr>
        <p:txBody>
          <a:bodyPr/>
          <a:lstStyle/>
          <a:p>
            <a:pPr algn="ctr"/>
            <a:r>
              <a:rPr lang="it-IT" dirty="0"/>
              <a:t>DJI MAVIC 2 PRO</a:t>
            </a:r>
          </a:p>
        </p:txBody>
      </p:sp>
      <p:sp>
        <p:nvSpPr>
          <p:cNvPr id="13" name="CasellaDiTesto 12">
            <a:extLst>
              <a:ext uri="{FF2B5EF4-FFF2-40B4-BE49-F238E27FC236}">
                <a16:creationId xmlns:a16="http://schemas.microsoft.com/office/drawing/2014/main" id="{22247E38-1160-CB49-AC4D-8E58E0016C2A}"/>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PROTOCOLLO DI COMUNICAZIONE</a:t>
            </a:r>
          </a:p>
        </p:txBody>
      </p:sp>
      <p:sp>
        <p:nvSpPr>
          <p:cNvPr id="11" name="Content Placeholder 2">
            <a:extLst>
              <a:ext uri="{FF2B5EF4-FFF2-40B4-BE49-F238E27FC236}">
                <a16:creationId xmlns:a16="http://schemas.microsoft.com/office/drawing/2014/main" id="{4C7A8A73-A945-EF4A-AF3F-5723F29DE41E}"/>
              </a:ext>
            </a:extLst>
          </p:cNvPr>
          <p:cNvSpPr txBox="1">
            <a:spLocks/>
          </p:cNvSpPr>
          <p:nvPr/>
        </p:nvSpPr>
        <p:spPr>
          <a:xfrm>
            <a:off x="254015" y="3884975"/>
            <a:ext cx="11683970" cy="2744320"/>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fontScale="700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r>
              <a:rPr lang="it-IT" sz="2400" dirty="0">
                <a:ea typeface="Times New Roman" panose="02020603050405020304" pitchFamily="18" charset="0"/>
              </a:rPr>
              <a:t>I droni sono capaci di coordinarsi grazie ad un protocollo di comunicazione che coinvolge l’unità centrale solo per la comunicazione di un nuovo ordine che contiene le indicazioni sulla destinazione del pacco, il punto di ritiro ed il suo peso.</a:t>
            </a:r>
          </a:p>
          <a:p>
            <a:pPr algn="just"/>
            <a:r>
              <a:rPr lang="it-IT" sz="2400" dirty="0">
                <a:ea typeface="Times New Roman" panose="02020603050405020304" pitchFamily="18" charset="0"/>
              </a:rPr>
              <a:t>Ricevuto il nuovo ordine, i droni calcolano un punteggio in base al tempo di percorrenza stimato di tutti gli ordini rimanenti. Infine, scambiano dei messaggi per comunicare tra di loro i punteggi e stabilire chi di loro dovrà eseguire l’ordine. Non ha importanza se qualche pacchetto viene perso tra i robot: se vi sono incongruenze nelle classifiche, l’ordine verrà preso dal primo che arriva, e l’altro passerà al prossimo ordine.</a:t>
            </a:r>
          </a:p>
          <a:p>
            <a:pPr algn="just"/>
            <a:r>
              <a:rPr lang="it-IT" sz="2400" dirty="0">
                <a:ea typeface="Times New Roman" panose="02020603050405020304" pitchFamily="18" charset="0"/>
              </a:rPr>
              <a:t>Infine, il drone che effettua la consegna comunica con l’unità centrale l’effettiva consegna del pacco.</a:t>
            </a:r>
          </a:p>
          <a:p>
            <a:endParaRPr lang="it-IT" sz="2400" dirty="0">
              <a:ea typeface="Times New Roman" panose="02020603050405020304" pitchFamily="18" charset="0"/>
            </a:endParaRPr>
          </a:p>
        </p:txBody>
      </p:sp>
      <p:sp>
        <p:nvSpPr>
          <p:cNvPr id="2" name="Rectangle 2">
            <a:extLst>
              <a:ext uri="{FF2B5EF4-FFF2-40B4-BE49-F238E27FC236}">
                <a16:creationId xmlns:a16="http://schemas.microsoft.com/office/drawing/2014/main" id="{8D8F046B-654B-6742-B4E4-A4DD0D0C4D7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grpSp>
        <p:nvGrpSpPr>
          <p:cNvPr id="34" name="Gruppo 33">
            <a:extLst>
              <a:ext uri="{FF2B5EF4-FFF2-40B4-BE49-F238E27FC236}">
                <a16:creationId xmlns:a16="http://schemas.microsoft.com/office/drawing/2014/main" id="{453075A3-4D41-6D4B-9D0F-EDF23E31EA5C}"/>
              </a:ext>
            </a:extLst>
          </p:cNvPr>
          <p:cNvGrpSpPr/>
          <p:nvPr/>
        </p:nvGrpSpPr>
        <p:grpSpPr>
          <a:xfrm>
            <a:off x="810001" y="1687567"/>
            <a:ext cx="11074188" cy="2120206"/>
            <a:chOff x="1114650" y="1779568"/>
            <a:chExt cx="11074188" cy="2120206"/>
          </a:xfrm>
        </p:grpSpPr>
        <p:pic>
          <p:nvPicPr>
            <p:cNvPr id="1025" name="Immagine 2" descr="DJI Mavic 2 Pro Drone con Fotocamera Hasselblad L1D-20c, Video HDR a 10  bit, 31 Min di Autonomia, Sensore CMOS 1” 20 MP, Hyperlapse, Rilevamento  Ostacoli Omnidirezionale, Grigio : Dji: Amazon.it: Giochi e giocattoli">
              <a:extLst>
                <a:ext uri="{FF2B5EF4-FFF2-40B4-BE49-F238E27FC236}">
                  <a16:creationId xmlns:a16="http://schemas.microsoft.com/office/drawing/2014/main" id="{BA5E86EF-19D5-DB4B-8A59-7449A0F46008}"/>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114650" y="2440526"/>
              <a:ext cx="2475556" cy="1201826"/>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2" descr="DJI Mavic 2 Pro Drone con Fotocamera Hasselblad L1D-20c, Video HDR a 10  bit, 31 Min di Autonomia, Sensore CMOS 1” 20 MP, Hyperlapse, Rilevamento  Ostacoli Omnidirezionale, Grigio : Dji: Amazon.it: Giochi e giocattoli">
              <a:extLst>
                <a:ext uri="{FF2B5EF4-FFF2-40B4-BE49-F238E27FC236}">
                  <a16:creationId xmlns:a16="http://schemas.microsoft.com/office/drawing/2014/main" id="{E0428579-F853-2E4E-95A4-A66730953A3D}"/>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704856" y="2440526"/>
              <a:ext cx="2475556" cy="1201826"/>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a:extLst>
                <a:ext uri="{FF2B5EF4-FFF2-40B4-BE49-F238E27FC236}">
                  <a16:creationId xmlns:a16="http://schemas.microsoft.com/office/drawing/2014/main" id="{58DB5152-D96E-794B-95E8-3CD45E8A43CC}"/>
                </a:ext>
              </a:extLst>
            </p:cNvPr>
            <p:cNvPicPr>
              <a:picLocks noChangeAspect="1"/>
            </p:cNvPicPr>
            <p:nvPr/>
          </p:nvPicPr>
          <p:blipFill>
            <a:blip r:embed="rId4"/>
            <a:stretch>
              <a:fillRect/>
            </a:stretch>
          </p:blipFill>
          <p:spPr>
            <a:xfrm>
              <a:off x="8601796" y="2183104"/>
              <a:ext cx="1716670" cy="1716670"/>
            </a:xfrm>
            <a:prstGeom prst="rect">
              <a:avLst/>
            </a:prstGeom>
          </p:spPr>
        </p:pic>
        <p:sp>
          <p:nvSpPr>
            <p:cNvPr id="5" name="CasellaDiTesto 4">
              <a:extLst>
                <a:ext uri="{FF2B5EF4-FFF2-40B4-BE49-F238E27FC236}">
                  <a16:creationId xmlns:a16="http://schemas.microsoft.com/office/drawing/2014/main" id="{45DE495C-B106-064D-91E2-342117E1514D}"/>
                </a:ext>
              </a:extLst>
            </p:cNvPr>
            <p:cNvSpPr txBox="1"/>
            <p:nvPr/>
          </p:nvSpPr>
          <p:spPr>
            <a:xfrm>
              <a:off x="10245981" y="3205537"/>
              <a:ext cx="1573230" cy="369332"/>
            </a:xfrm>
            <a:prstGeom prst="rect">
              <a:avLst/>
            </a:prstGeom>
            <a:noFill/>
          </p:spPr>
          <p:txBody>
            <a:bodyPr wrap="square" rtlCol="0">
              <a:spAutoFit/>
            </a:bodyPr>
            <a:lstStyle/>
            <a:p>
              <a:r>
                <a:rPr lang="it-IT" dirty="0"/>
                <a:t>SUPERVISOR</a:t>
              </a:r>
              <a:endParaRPr lang="it-IT" sz="2800" dirty="0"/>
            </a:p>
          </p:txBody>
        </p:sp>
        <p:sp>
          <p:nvSpPr>
            <p:cNvPr id="12" name="CasellaDiTesto 11">
              <a:extLst>
                <a:ext uri="{FF2B5EF4-FFF2-40B4-BE49-F238E27FC236}">
                  <a16:creationId xmlns:a16="http://schemas.microsoft.com/office/drawing/2014/main" id="{6A585B13-09DB-714B-B0AE-1692AF66C6A1}"/>
                </a:ext>
              </a:extLst>
            </p:cNvPr>
            <p:cNvSpPr txBox="1"/>
            <p:nvPr/>
          </p:nvSpPr>
          <p:spPr>
            <a:xfrm>
              <a:off x="5549093" y="3531841"/>
              <a:ext cx="787082" cy="261610"/>
            </a:xfrm>
            <a:prstGeom prst="rect">
              <a:avLst/>
            </a:prstGeom>
            <a:noFill/>
          </p:spPr>
          <p:txBody>
            <a:bodyPr wrap="square" rtlCol="0">
              <a:spAutoFit/>
            </a:bodyPr>
            <a:lstStyle/>
            <a:p>
              <a:r>
                <a:rPr lang="it-IT" sz="1100" dirty="0"/>
                <a:t>DRONE 1</a:t>
              </a:r>
            </a:p>
          </p:txBody>
        </p:sp>
        <p:sp>
          <p:nvSpPr>
            <p:cNvPr id="14" name="CasellaDiTesto 13">
              <a:extLst>
                <a:ext uri="{FF2B5EF4-FFF2-40B4-BE49-F238E27FC236}">
                  <a16:creationId xmlns:a16="http://schemas.microsoft.com/office/drawing/2014/main" id="{DF9252F0-A25E-EB41-8011-0CFABC6569A5}"/>
                </a:ext>
              </a:extLst>
            </p:cNvPr>
            <p:cNvSpPr txBox="1"/>
            <p:nvPr/>
          </p:nvSpPr>
          <p:spPr>
            <a:xfrm>
              <a:off x="1958887" y="3551529"/>
              <a:ext cx="787082" cy="261610"/>
            </a:xfrm>
            <a:prstGeom prst="rect">
              <a:avLst/>
            </a:prstGeom>
            <a:noFill/>
          </p:spPr>
          <p:txBody>
            <a:bodyPr wrap="square" rtlCol="0">
              <a:spAutoFit/>
            </a:bodyPr>
            <a:lstStyle/>
            <a:p>
              <a:r>
                <a:rPr lang="it-IT" sz="1100" dirty="0"/>
                <a:t>DRONE 2</a:t>
              </a:r>
            </a:p>
          </p:txBody>
        </p:sp>
        <p:grpSp>
          <p:nvGrpSpPr>
            <p:cNvPr id="27" name="Gruppo 26">
              <a:extLst>
                <a:ext uri="{FF2B5EF4-FFF2-40B4-BE49-F238E27FC236}">
                  <a16:creationId xmlns:a16="http://schemas.microsoft.com/office/drawing/2014/main" id="{411CA61F-0CF9-F149-9C97-4FC8D4A4AFF6}"/>
                </a:ext>
              </a:extLst>
            </p:cNvPr>
            <p:cNvGrpSpPr/>
            <p:nvPr/>
          </p:nvGrpSpPr>
          <p:grpSpPr>
            <a:xfrm>
              <a:off x="10191040" y="2562122"/>
              <a:ext cx="1997798" cy="635138"/>
              <a:chOff x="10191040" y="2562122"/>
              <a:chExt cx="1997798" cy="635138"/>
            </a:xfrm>
          </p:grpSpPr>
          <p:sp>
            <p:nvSpPr>
              <p:cNvPr id="7" name="Cubo 6">
                <a:extLst>
                  <a:ext uri="{FF2B5EF4-FFF2-40B4-BE49-F238E27FC236}">
                    <a16:creationId xmlns:a16="http://schemas.microsoft.com/office/drawing/2014/main" id="{78C53C65-584D-3E43-B3D9-B400A4182112}"/>
                  </a:ext>
                </a:extLst>
              </p:cNvPr>
              <p:cNvSpPr/>
              <p:nvPr/>
            </p:nvSpPr>
            <p:spPr>
              <a:xfrm>
                <a:off x="10316228" y="2655164"/>
                <a:ext cx="384119" cy="384119"/>
              </a:xfrm>
              <a:prstGeom prst="cub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N</a:t>
                </a:r>
              </a:p>
            </p:txBody>
          </p:sp>
          <p:sp>
            <p:nvSpPr>
              <p:cNvPr id="15" name="Cubo 14">
                <a:extLst>
                  <a:ext uri="{FF2B5EF4-FFF2-40B4-BE49-F238E27FC236}">
                    <a16:creationId xmlns:a16="http://schemas.microsoft.com/office/drawing/2014/main" id="{F8B81587-2953-0C48-860F-B6B7BF4D9BDB}"/>
                  </a:ext>
                </a:extLst>
              </p:cNvPr>
              <p:cNvSpPr/>
              <p:nvPr/>
            </p:nvSpPr>
            <p:spPr>
              <a:xfrm>
                <a:off x="10805820" y="2655163"/>
                <a:ext cx="384119" cy="384119"/>
              </a:xfrm>
              <a:prstGeom prst="cub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N</a:t>
                </a:r>
              </a:p>
            </p:txBody>
          </p:sp>
          <p:sp>
            <p:nvSpPr>
              <p:cNvPr id="16" name="Cubo 15">
                <a:extLst>
                  <a:ext uri="{FF2B5EF4-FFF2-40B4-BE49-F238E27FC236}">
                    <a16:creationId xmlns:a16="http://schemas.microsoft.com/office/drawing/2014/main" id="{71784D0E-1442-434B-A431-907666EBE264}"/>
                  </a:ext>
                </a:extLst>
              </p:cNvPr>
              <p:cNvSpPr/>
              <p:nvPr/>
            </p:nvSpPr>
            <p:spPr>
              <a:xfrm>
                <a:off x="11290542" y="2660743"/>
                <a:ext cx="384119" cy="384119"/>
              </a:xfrm>
              <a:prstGeom prst="cub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N</a:t>
                </a:r>
              </a:p>
            </p:txBody>
          </p:sp>
          <p:sp>
            <p:nvSpPr>
              <p:cNvPr id="17" name="Cubo 16">
                <a:extLst>
                  <a:ext uri="{FF2B5EF4-FFF2-40B4-BE49-F238E27FC236}">
                    <a16:creationId xmlns:a16="http://schemas.microsoft.com/office/drawing/2014/main" id="{7694DE0B-0FA4-AC41-A2F5-EAB7CE1574E6}"/>
                  </a:ext>
                </a:extLst>
              </p:cNvPr>
              <p:cNvSpPr/>
              <p:nvPr/>
            </p:nvSpPr>
            <p:spPr>
              <a:xfrm>
                <a:off x="11775264" y="2655162"/>
                <a:ext cx="384119" cy="384119"/>
              </a:xfrm>
              <a:prstGeom prst="cub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N</a:t>
                </a:r>
              </a:p>
            </p:txBody>
          </p:sp>
          <p:sp>
            <p:nvSpPr>
              <p:cNvPr id="10" name="Rettangolo 9">
                <a:extLst>
                  <a:ext uri="{FF2B5EF4-FFF2-40B4-BE49-F238E27FC236}">
                    <a16:creationId xmlns:a16="http://schemas.microsoft.com/office/drawing/2014/main" id="{1543B176-1085-0740-B27B-607C6AFC6C43}"/>
                  </a:ext>
                </a:extLst>
              </p:cNvPr>
              <p:cNvSpPr/>
              <p:nvPr/>
            </p:nvSpPr>
            <p:spPr>
              <a:xfrm>
                <a:off x="10191040" y="2562122"/>
                <a:ext cx="1997798" cy="635138"/>
              </a:xfrm>
              <a:prstGeom prst="rect">
                <a:avLst/>
              </a:prstGeom>
              <a:gradFill>
                <a:gsLst>
                  <a:gs pos="0">
                    <a:schemeClr val="accent1">
                      <a:lumMod val="5000"/>
                      <a:lumOff val="95000"/>
                      <a:alpha val="0"/>
                    </a:schemeClr>
                  </a:gs>
                  <a:gs pos="87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
          <p:nvSpPr>
            <p:cNvPr id="23" name="Freccia giù 22">
              <a:extLst>
                <a:ext uri="{FF2B5EF4-FFF2-40B4-BE49-F238E27FC236}">
                  <a16:creationId xmlns:a16="http://schemas.microsoft.com/office/drawing/2014/main" id="{81D64709-02BA-3C43-96E4-F4F102C7ED47}"/>
                </a:ext>
              </a:extLst>
            </p:cNvPr>
            <p:cNvSpPr/>
            <p:nvPr/>
          </p:nvSpPr>
          <p:spPr>
            <a:xfrm>
              <a:off x="5844311" y="1809542"/>
              <a:ext cx="196645" cy="629265"/>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5" name="Freccia giù 24">
              <a:extLst>
                <a:ext uri="{FF2B5EF4-FFF2-40B4-BE49-F238E27FC236}">
                  <a16:creationId xmlns:a16="http://schemas.microsoft.com/office/drawing/2014/main" id="{CA2F69EE-BF71-EB4C-9486-FACA4DA2B120}"/>
                </a:ext>
              </a:extLst>
            </p:cNvPr>
            <p:cNvSpPr/>
            <p:nvPr/>
          </p:nvSpPr>
          <p:spPr>
            <a:xfrm>
              <a:off x="2260368" y="1868471"/>
              <a:ext cx="196645" cy="629265"/>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23">
              <a:extLst>
                <a:ext uri="{FF2B5EF4-FFF2-40B4-BE49-F238E27FC236}">
                  <a16:creationId xmlns:a16="http://schemas.microsoft.com/office/drawing/2014/main" id="{6EC94A8B-49A1-8A44-B148-0BA9B1B67BC6}"/>
                </a:ext>
              </a:extLst>
            </p:cNvPr>
            <p:cNvSpPr/>
            <p:nvPr/>
          </p:nvSpPr>
          <p:spPr>
            <a:xfrm>
              <a:off x="2311053" y="1779568"/>
              <a:ext cx="8278290" cy="1168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ttangolo 25">
              <a:extLst>
                <a:ext uri="{FF2B5EF4-FFF2-40B4-BE49-F238E27FC236}">
                  <a16:creationId xmlns:a16="http://schemas.microsoft.com/office/drawing/2014/main" id="{32773A46-D4E0-A74A-9B43-F058E52ACC29}"/>
                </a:ext>
              </a:extLst>
            </p:cNvPr>
            <p:cNvSpPr/>
            <p:nvPr/>
          </p:nvSpPr>
          <p:spPr>
            <a:xfrm>
              <a:off x="10480039" y="1779568"/>
              <a:ext cx="109304" cy="7372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Freccia giù 27">
              <a:extLst>
                <a:ext uri="{FF2B5EF4-FFF2-40B4-BE49-F238E27FC236}">
                  <a16:creationId xmlns:a16="http://schemas.microsoft.com/office/drawing/2014/main" id="{40DC1C82-D5A2-E14F-9098-5FEF634A175A}"/>
                </a:ext>
              </a:extLst>
            </p:cNvPr>
            <p:cNvSpPr/>
            <p:nvPr/>
          </p:nvSpPr>
          <p:spPr>
            <a:xfrm rot="16200000">
              <a:off x="4240908" y="2479955"/>
              <a:ext cx="229983" cy="496708"/>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Cubo 28">
              <a:extLst>
                <a:ext uri="{FF2B5EF4-FFF2-40B4-BE49-F238E27FC236}">
                  <a16:creationId xmlns:a16="http://schemas.microsoft.com/office/drawing/2014/main" id="{00CDA63E-98AE-1441-B7C0-898308C0CCA3}"/>
                </a:ext>
              </a:extLst>
            </p:cNvPr>
            <p:cNvSpPr/>
            <p:nvPr/>
          </p:nvSpPr>
          <p:spPr>
            <a:xfrm>
              <a:off x="3622823" y="2517975"/>
              <a:ext cx="384119" cy="384119"/>
            </a:xfrm>
            <a:prstGeom prst="cub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S</a:t>
              </a:r>
            </a:p>
          </p:txBody>
        </p:sp>
        <p:sp>
          <p:nvSpPr>
            <p:cNvPr id="30" name="Freccia giù 29">
              <a:extLst>
                <a:ext uri="{FF2B5EF4-FFF2-40B4-BE49-F238E27FC236}">
                  <a16:creationId xmlns:a16="http://schemas.microsoft.com/office/drawing/2014/main" id="{7E96E975-A59E-4F4F-A9E1-A462815A8801}"/>
                </a:ext>
              </a:extLst>
            </p:cNvPr>
            <p:cNvSpPr/>
            <p:nvPr/>
          </p:nvSpPr>
          <p:spPr>
            <a:xfrm rot="5400000">
              <a:off x="3718891" y="2957183"/>
              <a:ext cx="229983" cy="496708"/>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Cubo 30">
              <a:extLst>
                <a:ext uri="{FF2B5EF4-FFF2-40B4-BE49-F238E27FC236}">
                  <a16:creationId xmlns:a16="http://schemas.microsoft.com/office/drawing/2014/main" id="{1E6F9E46-3F52-E847-ABC9-42E4FC3A5114}"/>
                </a:ext>
              </a:extLst>
            </p:cNvPr>
            <p:cNvSpPr/>
            <p:nvPr/>
          </p:nvSpPr>
          <p:spPr>
            <a:xfrm>
              <a:off x="4229418" y="2971132"/>
              <a:ext cx="384119" cy="384119"/>
            </a:xfrm>
            <a:prstGeom prst="cub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S</a:t>
              </a:r>
            </a:p>
          </p:txBody>
        </p:sp>
        <p:sp>
          <p:nvSpPr>
            <p:cNvPr id="32" name="Cubo 31">
              <a:extLst>
                <a:ext uri="{FF2B5EF4-FFF2-40B4-BE49-F238E27FC236}">
                  <a16:creationId xmlns:a16="http://schemas.microsoft.com/office/drawing/2014/main" id="{96D3267C-E60A-0A44-8A05-9A0406C044E7}"/>
                </a:ext>
              </a:extLst>
            </p:cNvPr>
            <p:cNvSpPr/>
            <p:nvPr/>
          </p:nvSpPr>
          <p:spPr>
            <a:xfrm>
              <a:off x="7297219" y="2767882"/>
              <a:ext cx="384119" cy="384119"/>
            </a:xfrm>
            <a:prstGeom prst="cub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1"/>
                  </a:solidFill>
                </a:rPr>
                <a:t>C</a:t>
              </a:r>
            </a:p>
          </p:txBody>
        </p:sp>
        <p:sp>
          <p:nvSpPr>
            <p:cNvPr id="33" name="Freccia giù 32">
              <a:extLst>
                <a:ext uri="{FF2B5EF4-FFF2-40B4-BE49-F238E27FC236}">
                  <a16:creationId xmlns:a16="http://schemas.microsoft.com/office/drawing/2014/main" id="{F27C93E0-4372-E048-97FF-3AB1961A9171}"/>
                </a:ext>
              </a:extLst>
            </p:cNvPr>
            <p:cNvSpPr/>
            <p:nvPr/>
          </p:nvSpPr>
          <p:spPr>
            <a:xfrm rot="16200000">
              <a:off x="8210558" y="2477019"/>
              <a:ext cx="187807" cy="936716"/>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5378399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1" y="1429168"/>
            <a:ext cx="12192000" cy="11902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dirty="0"/>
          </a:p>
        </p:txBody>
      </p:sp>
      <p:sp>
        <p:nvSpPr>
          <p:cNvPr id="8" name="Titolo 7">
            <a:extLst>
              <a:ext uri="{FF2B5EF4-FFF2-40B4-BE49-F238E27FC236}">
                <a16:creationId xmlns:a16="http://schemas.microsoft.com/office/drawing/2014/main" id="{0B47033F-8186-F849-8A6F-3E4E50EC08F6}"/>
              </a:ext>
            </a:extLst>
          </p:cNvPr>
          <p:cNvSpPr>
            <a:spLocks noGrp="1"/>
          </p:cNvSpPr>
          <p:nvPr>
            <p:ph type="title"/>
          </p:nvPr>
        </p:nvSpPr>
        <p:spPr>
          <a:xfrm>
            <a:off x="810001" y="65049"/>
            <a:ext cx="10571998" cy="733344"/>
          </a:xfrm>
        </p:spPr>
        <p:txBody>
          <a:bodyPr/>
          <a:lstStyle/>
          <a:p>
            <a:pPr algn="ctr"/>
            <a:r>
              <a:rPr lang="it-IT" dirty="0"/>
              <a:t>DJI MAVIC 2 PRO</a:t>
            </a:r>
          </a:p>
        </p:txBody>
      </p:sp>
      <p:sp>
        <p:nvSpPr>
          <p:cNvPr id="13" name="CasellaDiTesto 12">
            <a:extLst>
              <a:ext uri="{FF2B5EF4-FFF2-40B4-BE49-F238E27FC236}">
                <a16:creationId xmlns:a16="http://schemas.microsoft.com/office/drawing/2014/main" id="{22247E38-1160-CB49-AC4D-8E58E0016C2A}"/>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PROTOCOLLO DI COMUNICAZIONE</a:t>
            </a:r>
          </a:p>
        </p:txBody>
      </p:sp>
      <p:sp>
        <p:nvSpPr>
          <p:cNvPr id="11" name="Content Placeholder 2">
            <a:extLst>
              <a:ext uri="{FF2B5EF4-FFF2-40B4-BE49-F238E27FC236}">
                <a16:creationId xmlns:a16="http://schemas.microsoft.com/office/drawing/2014/main" id="{4C7A8A73-A945-EF4A-AF3F-5723F29DE41E}"/>
              </a:ext>
            </a:extLst>
          </p:cNvPr>
          <p:cNvSpPr txBox="1">
            <a:spLocks/>
          </p:cNvSpPr>
          <p:nvPr/>
        </p:nvSpPr>
        <p:spPr>
          <a:xfrm>
            <a:off x="254015" y="3884975"/>
            <a:ext cx="11683970" cy="2744320"/>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r>
              <a:rPr lang="it-IT" sz="2400" dirty="0">
                <a:ea typeface="Times New Roman" panose="02020603050405020304" pitchFamily="18" charset="0"/>
              </a:rPr>
              <a:t>Inoltre, in caso di anomalia, il drone può comunicare agli altri la propria posizione per il recupero di un ordine incompleto. Infine, effettuerà un atterraggio di emergenza per lasciare il pacco, in modo tale che possa essere recuperato. Nel caso in cui non vi sia un ordine in corso, il drone guasto comunicherà agli altri robot gli ordini in sospeso.</a:t>
            </a:r>
          </a:p>
        </p:txBody>
      </p:sp>
      <p:sp>
        <p:nvSpPr>
          <p:cNvPr id="2" name="Rectangle 2">
            <a:extLst>
              <a:ext uri="{FF2B5EF4-FFF2-40B4-BE49-F238E27FC236}">
                <a16:creationId xmlns:a16="http://schemas.microsoft.com/office/drawing/2014/main" id="{8D8F046B-654B-6742-B4E4-A4DD0D0C4D7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grpSp>
        <p:nvGrpSpPr>
          <p:cNvPr id="19" name="Gruppo 18">
            <a:extLst>
              <a:ext uri="{FF2B5EF4-FFF2-40B4-BE49-F238E27FC236}">
                <a16:creationId xmlns:a16="http://schemas.microsoft.com/office/drawing/2014/main" id="{FDFD897A-8007-AA43-9B45-1C378E2418E6}"/>
              </a:ext>
            </a:extLst>
          </p:cNvPr>
          <p:cNvGrpSpPr/>
          <p:nvPr/>
        </p:nvGrpSpPr>
        <p:grpSpPr>
          <a:xfrm>
            <a:off x="1246881" y="1955922"/>
            <a:ext cx="9446161" cy="2034205"/>
            <a:chOff x="810001" y="1687567"/>
            <a:chExt cx="9446161" cy="2034205"/>
          </a:xfrm>
        </p:grpSpPr>
        <p:pic>
          <p:nvPicPr>
            <p:cNvPr id="1025" name="Immagine 2" descr="DJI Mavic 2 Pro Drone con Fotocamera Hasselblad L1D-20c, Video HDR a 10  bit, 31 Min di Autonomia, Sensore CMOS 1” 20 MP, Hyperlapse, Rilevamento  Ostacoli Omnidirezionale, Grigio : Dji: Amazon.it: Giochi e giocattoli">
              <a:extLst>
                <a:ext uri="{FF2B5EF4-FFF2-40B4-BE49-F238E27FC236}">
                  <a16:creationId xmlns:a16="http://schemas.microsoft.com/office/drawing/2014/main" id="{BA5E86EF-19D5-DB4B-8A59-7449A0F46008}"/>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810001" y="2348525"/>
              <a:ext cx="2475556" cy="1201826"/>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2" descr="DJI Mavic 2 Pro Drone con Fotocamera Hasselblad L1D-20c, Video HDR a 10  bit, 31 Min di Autonomia, Sensore CMOS 1” 20 MP, Hyperlapse, Rilevamento  Ostacoli Omnidirezionale, Grigio : Dji: Amazon.it: Giochi e giocattoli">
              <a:extLst>
                <a:ext uri="{FF2B5EF4-FFF2-40B4-BE49-F238E27FC236}">
                  <a16:creationId xmlns:a16="http://schemas.microsoft.com/office/drawing/2014/main" id="{E0428579-F853-2E4E-95A4-A66730953A3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400207" y="2348525"/>
              <a:ext cx="2475556" cy="1201826"/>
            </a:xfrm>
            <a:prstGeom prst="rect">
              <a:avLst/>
            </a:prstGeom>
            <a:noFill/>
            <a:extLst>
              <a:ext uri="{909E8E84-426E-40DD-AFC4-6F175D3DCCD1}">
                <a14:hiddenFill xmlns:a14="http://schemas.microsoft.com/office/drawing/2010/main">
                  <a:solidFill>
                    <a:srgbClr val="FFFFFF"/>
                  </a:solidFill>
                </a14:hiddenFill>
              </a:ext>
            </a:extLst>
          </p:spPr>
        </p:pic>
        <p:sp>
          <p:nvSpPr>
            <p:cNvPr id="12" name="CasellaDiTesto 11">
              <a:extLst>
                <a:ext uri="{FF2B5EF4-FFF2-40B4-BE49-F238E27FC236}">
                  <a16:creationId xmlns:a16="http://schemas.microsoft.com/office/drawing/2014/main" id="{6A585B13-09DB-714B-B0AE-1692AF66C6A1}"/>
                </a:ext>
              </a:extLst>
            </p:cNvPr>
            <p:cNvSpPr txBox="1"/>
            <p:nvPr/>
          </p:nvSpPr>
          <p:spPr>
            <a:xfrm>
              <a:off x="5244444" y="3439840"/>
              <a:ext cx="787082" cy="261610"/>
            </a:xfrm>
            <a:prstGeom prst="rect">
              <a:avLst/>
            </a:prstGeom>
            <a:noFill/>
          </p:spPr>
          <p:txBody>
            <a:bodyPr wrap="square" rtlCol="0">
              <a:spAutoFit/>
            </a:bodyPr>
            <a:lstStyle/>
            <a:p>
              <a:r>
                <a:rPr lang="it-IT" sz="1100" dirty="0"/>
                <a:t>DRONE 1</a:t>
              </a:r>
            </a:p>
          </p:txBody>
        </p:sp>
        <p:sp>
          <p:nvSpPr>
            <p:cNvPr id="14" name="CasellaDiTesto 13">
              <a:extLst>
                <a:ext uri="{FF2B5EF4-FFF2-40B4-BE49-F238E27FC236}">
                  <a16:creationId xmlns:a16="http://schemas.microsoft.com/office/drawing/2014/main" id="{DF9252F0-A25E-EB41-8011-0CFABC6569A5}"/>
                </a:ext>
              </a:extLst>
            </p:cNvPr>
            <p:cNvSpPr txBox="1"/>
            <p:nvPr/>
          </p:nvSpPr>
          <p:spPr>
            <a:xfrm>
              <a:off x="1654238" y="3459528"/>
              <a:ext cx="787082" cy="261610"/>
            </a:xfrm>
            <a:prstGeom prst="rect">
              <a:avLst/>
            </a:prstGeom>
            <a:noFill/>
          </p:spPr>
          <p:txBody>
            <a:bodyPr wrap="square" rtlCol="0">
              <a:spAutoFit/>
            </a:bodyPr>
            <a:lstStyle/>
            <a:p>
              <a:r>
                <a:rPr lang="it-IT" sz="1100" dirty="0"/>
                <a:t>DRONE 2</a:t>
              </a:r>
            </a:p>
          </p:txBody>
        </p:sp>
        <p:sp>
          <p:nvSpPr>
            <p:cNvPr id="7" name="Cubo 6">
              <a:extLst>
                <a:ext uri="{FF2B5EF4-FFF2-40B4-BE49-F238E27FC236}">
                  <a16:creationId xmlns:a16="http://schemas.microsoft.com/office/drawing/2014/main" id="{78C53C65-584D-3E43-B3D9-B400A4182112}"/>
                </a:ext>
              </a:extLst>
            </p:cNvPr>
            <p:cNvSpPr/>
            <p:nvPr/>
          </p:nvSpPr>
          <p:spPr>
            <a:xfrm>
              <a:off x="9010066" y="1896889"/>
              <a:ext cx="384119" cy="384119"/>
            </a:xfrm>
            <a:prstGeom prst="cub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N</a:t>
              </a:r>
            </a:p>
          </p:txBody>
        </p:sp>
        <p:sp>
          <p:nvSpPr>
            <p:cNvPr id="23" name="Freccia giù 22">
              <a:extLst>
                <a:ext uri="{FF2B5EF4-FFF2-40B4-BE49-F238E27FC236}">
                  <a16:creationId xmlns:a16="http://schemas.microsoft.com/office/drawing/2014/main" id="{81D64709-02BA-3C43-96E4-F4F102C7ED47}"/>
                </a:ext>
              </a:extLst>
            </p:cNvPr>
            <p:cNvSpPr/>
            <p:nvPr/>
          </p:nvSpPr>
          <p:spPr>
            <a:xfrm>
              <a:off x="5539662" y="1717541"/>
              <a:ext cx="196645" cy="629265"/>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5" name="Freccia giù 24">
              <a:extLst>
                <a:ext uri="{FF2B5EF4-FFF2-40B4-BE49-F238E27FC236}">
                  <a16:creationId xmlns:a16="http://schemas.microsoft.com/office/drawing/2014/main" id="{CA2F69EE-BF71-EB4C-9486-FACA4DA2B120}"/>
                </a:ext>
              </a:extLst>
            </p:cNvPr>
            <p:cNvSpPr/>
            <p:nvPr/>
          </p:nvSpPr>
          <p:spPr>
            <a:xfrm>
              <a:off x="1955719" y="1776470"/>
              <a:ext cx="196645" cy="629265"/>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23">
              <a:extLst>
                <a:ext uri="{FF2B5EF4-FFF2-40B4-BE49-F238E27FC236}">
                  <a16:creationId xmlns:a16="http://schemas.microsoft.com/office/drawing/2014/main" id="{6EC94A8B-49A1-8A44-B148-0BA9B1B67BC6}"/>
                </a:ext>
              </a:extLst>
            </p:cNvPr>
            <p:cNvSpPr/>
            <p:nvPr/>
          </p:nvSpPr>
          <p:spPr>
            <a:xfrm>
              <a:off x="2006404" y="1687567"/>
              <a:ext cx="6796219" cy="1076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ttangolo 25">
              <a:extLst>
                <a:ext uri="{FF2B5EF4-FFF2-40B4-BE49-F238E27FC236}">
                  <a16:creationId xmlns:a16="http://schemas.microsoft.com/office/drawing/2014/main" id="{32773A46-D4E0-A74A-9B43-F058E52ACC29}"/>
                </a:ext>
              </a:extLst>
            </p:cNvPr>
            <p:cNvSpPr/>
            <p:nvPr/>
          </p:nvSpPr>
          <p:spPr>
            <a:xfrm>
              <a:off x="8693319" y="1694209"/>
              <a:ext cx="109304" cy="7372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Freccia giù 27">
              <a:extLst>
                <a:ext uri="{FF2B5EF4-FFF2-40B4-BE49-F238E27FC236}">
                  <a16:creationId xmlns:a16="http://schemas.microsoft.com/office/drawing/2014/main" id="{40DC1C82-D5A2-E14F-9098-5FEF634A175A}"/>
                </a:ext>
              </a:extLst>
            </p:cNvPr>
            <p:cNvSpPr/>
            <p:nvPr/>
          </p:nvSpPr>
          <p:spPr>
            <a:xfrm rot="16200000">
              <a:off x="3936259" y="2387954"/>
              <a:ext cx="229983" cy="496708"/>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9" name="Cubo 28">
              <a:extLst>
                <a:ext uri="{FF2B5EF4-FFF2-40B4-BE49-F238E27FC236}">
                  <a16:creationId xmlns:a16="http://schemas.microsoft.com/office/drawing/2014/main" id="{00CDA63E-98AE-1441-B7C0-898308C0CCA3}"/>
                </a:ext>
              </a:extLst>
            </p:cNvPr>
            <p:cNvSpPr/>
            <p:nvPr/>
          </p:nvSpPr>
          <p:spPr>
            <a:xfrm>
              <a:off x="3318174" y="2425974"/>
              <a:ext cx="384119" cy="384119"/>
            </a:xfrm>
            <a:prstGeom prst="cub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S</a:t>
              </a:r>
            </a:p>
          </p:txBody>
        </p:sp>
        <p:sp>
          <p:nvSpPr>
            <p:cNvPr id="30" name="Freccia giù 29">
              <a:extLst>
                <a:ext uri="{FF2B5EF4-FFF2-40B4-BE49-F238E27FC236}">
                  <a16:creationId xmlns:a16="http://schemas.microsoft.com/office/drawing/2014/main" id="{7E96E975-A59E-4F4F-A9E1-A462815A8801}"/>
                </a:ext>
              </a:extLst>
            </p:cNvPr>
            <p:cNvSpPr/>
            <p:nvPr/>
          </p:nvSpPr>
          <p:spPr>
            <a:xfrm rot="5400000">
              <a:off x="3414242" y="2865182"/>
              <a:ext cx="229983" cy="496708"/>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Cubo 30">
              <a:extLst>
                <a:ext uri="{FF2B5EF4-FFF2-40B4-BE49-F238E27FC236}">
                  <a16:creationId xmlns:a16="http://schemas.microsoft.com/office/drawing/2014/main" id="{1E6F9E46-3F52-E847-ABC9-42E4FC3A5114}"/>
                </a:ext>
              </a:extLst>
            </p:cNvPr>
            <p:cNvSpPr/>
            <p:nvPr/>
          </p:nvSpPr>
          <p:spPr>
            <a:xfrm>
              <a:off x="3924769" y="2879131"/>
              <a:ext cx="384119" cy="384119"/>
            </a:xfrm>
            <a:prstGeom prst="cub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S</a:t>
              </a:r>
            </a:p>
          </p:txBody>
        </p:sp>
        <p:pic>
          <p:nvPicPr>
            <p:cNvPr id="35" name="Immagine 2" descr="DJI Mavic 2 Pro Drone con Fotocamera Hasselblad L1D-20c, Video HDR a 10  bit, 31 Min di Autonomia, Sensore CMOS 1” 20 MP, Hyperlapse, Rilevamento  Ostacoli Omnidirezionale, Grigio : Dji: Amazon.it: Giochi e giocattoli">
              <a:extLst>
                <a:ext uri="{FF2B5EF4-FFF2-40B4-BE49-F238E27FC236}">
                  <a16:creationId xmlns:a16="http://schemas.microsoft.com/office/drawing/2014/main" id="{76815BB5-0988-2F40-95A3-6A89C63511C9}"/>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7510193" y="2348101"/>
              <a:ext cx="2475556" cy="1201826"/>
            </a:xfrm>
            <a:prstGeom prst="rect">
              <a:avLst/>
            </a:prstGeom>
            <a:noFill/>
            <a:extLst>
              <a:ext uri="{909E8E84-426E-40DD-AFC4-6F175D3DCCD1}">
                <a14:hiddenFill xmlns:a14="http://schemas.microsoft.com/office/drawing/2010/main">
                  <a:solidFill>
                    <a:srgbClr val="FFFFFF"/>
                  </a:solidFill>
                </a14:hiddenFill>
              </a:ext>
            </a:extLst>
          </p:spPr>
        </p:pic>
        <p:pic>
          <p:nvPicPr>
            <p:cNvPr id="18" name="Immagine 17">
              <a:extLst>
                <a:ext uri="{FF2B5EF4-FFF2-40B4-BE49-F238E27FC236}">
                  <a16:creationId xmlns:a16="http://schemas.microsoft.com/office/drawing/2014/main" id="{8AF3AD7D-53CB-534F-8950-9C87F73D0FC8}"/>
                </a:ext>
              </a:extLst>
            </p:cNvPr>
            <p:cNvPicPr>
              <a:picLocks noChangeAspect="1"/>
            </p:cNvPicPr>
            <p:nvPr/>
          </p:nvPicPr>
          <p:blipFill>
            <a:blip r:embed="rId5"/>
            <a:stretch>
              <a:fillRect/>
            </a:stretch>
          </p:blipFill>
          <p:spPr>
            <a:xfrm>
              <a:off x="9298131" y="2639015"/>
              <a:ext cx="861977" cy="861977"/>
            </a:xfrm>
            <a:prstGeom prst="rect">
              <a:avLst/>
            </a:prstGeom>
          </p:spPr>
        </p:pic>
        <p:sp>
          <p:nvSpPr>
            <p:cNvPr id="37" name="CasellaDiTesto 36">
              <a:extLst>
                <a:ext uri="{FF2B5EF4-FFF2-40B4-BE49-F238E27FC236}">
                  <a16:creationId xmlns:a16="http://schemas.microsoft.com/office/drawing/2014/main" id="{0256EC82-DF28-C54B-AEDE-BE487409CF46}"/>
                </a:ext>
              </a:extLst>
            </p:cNvPr>
            <p:cNvSpPr txBox="1"/>
            <p:nvPr/>
          </p:nvSpPr>
          <p:spPr>
            <a:xfrm>
              <a:off x="9295643" y="3460162"/>
              <a:ext cx="960519" cy="261610"/>
            </a:xfrm>
            <a:prstGeom prst="rect">
              <a:avLst/>
            </a:prstGeom>
            <a:noFill/>
          </p:spPr>
          <p:txBody>
            <a:bodyPr wrap="square" rtlCol="0">
              <a:spAutoFit/>
            </a:bodyPr>
            <a:lstStyle/>
            <a:p>
              <a:r>
                <a:rPr lang="it-IT" sz="1100" b="1" dirty="0"/>
                <a:t>ANOMALY</a:t>
              </a:r>
            </a:p>
          </p:txBody>
        </p:sp>
      </p:grpSp>
    </p:spTree>
    <p:extLst>
      <p:ext uri="{BB962C8B-B14F-4D97-AF65-F5344CB8AC3E}">
        <p14:creationId xmlns:p14="http://schemas.microsoft.com/office/powerpoint/2010/main" val="33707520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6017" y="1433534"/>
            <a:ext cx="12192000" cy="103118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dirty="0"/>
          </a:p>
        </p:txBody>
      </p:sp>
      <p:sp>
        <p:nvSpPr>
          <p:cNvPr id="8" name="Titolo 7">
            <a:extLst>
              <a:ext uri="{FF2B5EF4-FFF2-40B4-BE49-F238E27FC236}">
                <a16:creationId xmlns:a16="http://schemas.microsoft.com/office/drawing/2014/main" id="{0B47033F-8186-F849-8A6F-3E4E50EC08F6}"/>
              </a:ext>
            </a:extLst>
          </p:cNvPr>
          <p:cNvSpPr>
            <a:spLocks noGrp="1"/>
          </p:cNvSpPr>
          <p:nvPr>
            <p:ph type="title"/>
          </p:nvPr>
        </p:nvSpPr>
        <p:spPr>
          <a:xfrm>
            <a:off x="810001" y="65049"/>
            <a:ext cx="10571998" cy="733344"/>
          </a:xfrm>
        </p:spPr>
        <p:txBody>
          <a:bodyPr/>
          <a:lstStyle/>
          <a:p>
            <a:pPr algn="ctr"/>
            <a:r>
              <a:rPr lang="it-IT" dirty="0"/>
              <a:t>DJI MAVIC 2 PRO</a:t>
            </a:r>
          </a:p>
        </p:txBody>
      </p:sp>
      <p:sp>
        <p:nvSpPr>
          <p:cNvPr id="13" name="CasellaDiTesto 12">
            <a:extLst>
              <a:ext uri="{FF2B5EF4-FFF2-40B4-BE49-F238E27FC236}">
                <a16:creationId xmlns:a16="http://schemas.microsoft.com/office/drawing/2014/main" id="{22247E38-1160-CB49-AC4D-8E58E0016C2A}"/>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PROTOCOLLO DI COMUNICAZIONE</a:t>
            </a:r>
          </a:p>
        </p:txBody>
      </p:sp>
      <p:sp>
        <p:nvSpPr>
          <p:cNvPr id="2" name="Rectangle 2">
            <a:extLst>
              <a:ext uri="{FF2B5EF4-FFF2-40B4-BE49-F238E27FC236}">
                <a16:creationId xmlns:a16="http://schemas.microsoft.com/office/drawing/2014/main" id="{8D8F046B-654B-6742-B4E4-A4DD0D0C4D7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1" name="Content Placeholder 2">
            <a:extLst>
              <a:ext uri="{FF2B5EF4-FFF2-40B4-BE49-F238E27FC236}">
                <a16:creationId xmlns:a16="http://schemas.microsoft.com/office/drawing/2014/main" id="{4C7A8A73-A945-EF4A-AF3F-5723F29DE41E}"/>
              </a:ext>
            </a:extLst>
          </p:cNvPr>
          <p:cNvSpPr txBox="1">
            <a:spLocks/>
          </p:cNvSpPr>
          <p:nvPr/>
        </p:nvSpPr>
        <p:spPr>
          <a:xfrm>
            <a:off x="323878" y="1815919"/>
            <a:ext cx="4921227" cy="4377654"/>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fontScale="850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it-IT" sz="2400" b="1" dirty="0">
                <a:ea typeface="Times New Roman" panose="02020603050405020304" pitchFamily="18" charset="0"/>
              </a:rPr>
              <a:t>OID (</a:t>
            </a:r>
            <a:r>
              <a:rPr lang="it-IT" sz="2400" b="1" dirty="0" err="1">
                <a:ea typeface="Times New Roman" panose="02020603050405020304" pitchFamily="18" charset="0"/>
              </a:rPr>
              <a:t>int</a:t>
            </a:r>
            <a:r>
              <a:rPr lang="it-IT" sz="2400" b="1" dirty="0">
                <a:ea typeface="Times New Roman" panose="02020603050405020304" pitchFamily="18" charset="0"/>
              </a:rPr>
              <a:t>): </a:t>
            </a:r>
            <a:r>
              <a:rPr lang="it-IT" sz="2400" dirty="0">
                <a:ea typeface="Times New Roman" panose="02020603050405020304" pitchFamily="18" charset="0"/>
              </a:rPr>
              <a:t>Numero univoco ordine</a:t>
            </a:r>
          </a:p>
          <a:p>
            <a:r>
              <a:rPr lang="it-IT" sz="2400" b="1" dirty="0">
                <a:ea typeface="Times New Roman" panose="02020603050405020304" pitchFamily="18" charset="0"/>
              </a:rPr>
              <a:t>B (</a:t>
            </a:r>
            <a:r>
              <a:rPr lang="it-IT" sz="2400" b="1" dirty="0" err="1">
                <a:ea typeface="Times New Roman" panose="02020603050405020304" pitchFamily="18" charset="0"/>
              </a:rPr>
              <a:t>int</a:t>
            </a:r>
            <a:r>
              <a:rPr lang="it-IT" sz="2400" b="1" dirty="0">
                <a:ea typeface="Times New Roman" panose="02020603050405020304" pitchFamily="18" charset="0"/>
              </a:rPr>
              <a:t>): </a:t>
            </a:r>
            <a:r>
              <a:rPr lang="it-IT" sz="2400" dirty="0">
                <a:ea typeface="Times New Roman" panose="02020603050405020304" pitchFamily="18" charset="0"/>
              </a:rPr>
              <a:t>Base di ritiro assegnata all’ordine (-1 se base alternativa)</a:t>
            </a:r>
          </a:p>
          <a:p>
            <a:r>
              <a:rPr lang="it-IT" sz="2400" b="1" dirty="0" err="1">
                <a:ea typeface="Times New Roman" panose="02020603050405020304" pitchFamily="18" charset="0"/>
              </a:rPr>
              <a:t>W</a:t>
            </a:r>
            <a:r>
              <a:rPr lang="it-IT" sz="2400" b="1" dirty="0">
                <a:ea typeface="Times New Roman" panose="02020603050405020304" pitchFamily="18" charset="0"/>
              </a:rPr>
              <a:t> (float): </a:t>
            </a:r>
            <a:r>
              <a:rPr lang="it-IT" sz="2400" dirty="0">
                <a:ea typeface="Times New Roman" panose="02020603050405020304" pitchFamily="18" charset="0"/>
              </a:rPr>
              <a:t>Peso pacco (Kg)</a:t>
            </a:r>
          </a:p>
          <a:p>
            <a:r>
              <a:rPr lang="it-IT" sz="2400" b="1" dirty="0">
                <a:ea typeface="Times New Roman" panose="02020603050405020304" pitchFamily="18" charset="0"/>
              </a:rPr>
              <a:t>DX (float): </a:t>
            </a:r>
            <a:r>
              <a:rPr lang="it-IT" sz="2400" dirty="0">
                <a:ea typeface="Times New Roman" panose="02020603050405020304" pitchFamily="18" charset="0"/>
              </a:rPr>
              <a:t>Coordinata X destinazione</a:t>
            </a:r>
          </a:p>
          <a:p>
            <a:r>
              <a:rPr lang="it-IT" sz="2400" b="1" dirty="0">
                <a:ea typeface="Times New Roman" panose="02020603050405020304" pitchFamily="18" charset="0"/>
              </a:rPr>
              <a:t>DY (float): </a:t>
            </a:r>
            <a:r>
              <a:rPr lang="it-IT" sz="2400" dirty="0">
                <a:ea typeface="Times New Roman" panose="02020603050405020304" pitchFamily="18" charset="0"/>
              </a:rPr>
              <a:t>Coordinata Y destinazione</a:t>
            </a:r>
          </a:p>
          <a:p>
            <a:r>
              <a:rPr lang="it-IT" sz="2400" b="1" dirty="0">
                <a:ea typeface="Times New Roman" panose="02020603050405020304" pitchFamily="18" charset="0"/>
              </a:rPr>
              <a:t>APX (float): </a:t>
            </a:r>
            <a:r>
              <a:rPr lang="it-IT" sz="2400" dirty="0">
                <a:ea typeface="Times New Roman" panose="02020603050405020304" pitchFamily="18" charset="0"/>
              </a:rPr>
              <a:t>Coordinata X punto di ritiro alternativo</a:t>
            </a:r>
          </a:p>
          <a:p>
            <a:r>
              <a:rPr lang="it-IT" sz="2400" b="1" dirty="0">
                <a:ea typeface="Times New Roman" panose="02020603050405020304" pitchFamily="18" charset="0"/>
              </a:rPr>
              <a:t>APY (float): </a:t>
            </a:r>
            <a:r>
              <a:rPr lang="it-IT" sz="2400" dirty="0">
                <a:ea typeface="Times New Roman" panose="02020603050405020304" pitchFamily="18" charset="0"/>
              </a:rPr>
              <a:t>Coordinata Y punto di ritiro alternativo</a:t>
            </a:r>
          </a:p>
          <a:p>
            <a:r>
              <a:rPr lang="it-IT" sz="2400" b="1" dirty="0" err="1">
                <a:ea typeface="Times New Roman" panose="02020603050405020304" pitchFamily="18" charset="0"/>
              </a:rPr>
              <a:t>S</a:t>
            </a:r>
            <a:r>
              <a:rPr lang="it-IT" sz="2400" b="1" dirty="0">
                <a:ea typeface="Times New Roman" panose="02020603050405020304" pitchFamily="18" charset="0"/>
              </a:rPr>
              <a:t> (</a:t>
            </a:r>
            <a:r>
              <a:rPr lang="it-IT" sz="2400" b="1" dirty="0" err="1">
                <a:ea typeface="Times New Roman" panose="02020603050405020304" pitchFamily="18" charset="0"/>
              </a:rPr>
              <a:t>int</a:t>
            </a:r>
            <a:r>
              <a:rPr lang="it-IT" sz="2400" b="1" dirty="0">
                <a:ea typeface="Times New Roman" panose="02020603050405020304" pitchFamily="18" charset="0"/>
              </a:rPr>
              <a:t>): </a:t>
            </a:r>
            <a:r>
              <a:rPr lang="it-IT" sz="2400" dirty="0">
                <a:ea typeface="Times New Roman" panose="02020603050405020304" pitchFamily="18" charset="0"/>
              </a:rPr>
              <a:t>Punteggio relativo all’ordine</a:t>
            </a:r>
          </a:p>
        </p:txBody>
      </p:sp>
      <p:grpSp>
        <p:nvGrpSpPr>
          <p:cNvPr id="20" name="Gruppo 19">
            <a:extLst>
              <a:ext uri="{FF2B5EF4-FFF2-40B4-BE49-F238E27FC236}">
                <a16:creationId xmlns:a16="http://schemas.microsoft.com/office/drawing/2014/main" id="{3A84A4BA-1051-E446-8794-EFD13CB33DB2}"/>
              </a:ext>
            </a:extLst>
          </p:cNvPr>
          <p:cNvGrpSpPr/>
          <p:nvPr/>
        </p:nvGrpSpPr>
        <p:grpSpPr>
          <a:xfrm>
            <a:off x="5739070" y="1760133"/>
            <a:ext cx="6138518" cy="4276233"/>
            <a:chOff x="5453970" y="1645115"/>
            <a:chExt cx="6138518" cy="4276233"/>
          </a:xfrm>
        </p:grpSpPr>
        <p:grpSp>
          <p:nvGrpSpPr>
            <p:cNvPr id="5" name="Gruppo 4">
              <a:extLst>
                <a:ext uri="{FF2B5EF4-FFF2-40B4-BE49-F238E27FC236}">
                  <a16:creationId xmlns:a16="http://schemas.microsoft.com/office/drawing/2014/main" id="{74470051-117F-E74E-8C20-CB8D7B8E2327}"/>
                </a:ext>
              </a:extLst>
            </p:cNvPr>
            <p:cNvGrpSpPr/>
            <p:nvPr/>
          </p:nvGrpSpPr>
          <p:grpSpPr>
            <a:xfrm>
              <a:off x="5559815" y="2203709"/>
              <a:ext cx="6032673" cy="775447"/>
              <a:chOff x="1940560" y="1747520"/>
              <a:chExt cx="3496140" cy="449398"/>
            </a:xfrm>
          </p:grpSpPr>
          <p:sp>
            <p:nvSpPr>
              <p:cNvPr id="3" name="Rettangolo 2">
                <a:extLst>
                  <a:ext uri="{FF2B5EF4-FFF2-40B4-BE49-F238E27FC236}">
                    <a16:creationId xmlns:a16="http://schemas.microsoft.com/office/drawing/2014/main" id="{30E5A8FE-1E37-3847-8405-F72536FE5A5D}"/>
                  </a:ext>
                </a:extLst>
              </p:cNvPr>
              <p:cNvSpPr/>
              <p:nvPr/>
            </p:nvSpPr>
            <p:spPr>
              <a:xfrm>
                <a:off x="1940560" y="1747520"/>
                <a:ext cx="3496140" cy="4493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600"/>
              </a:p>
            </p:txBody>
          </p:sp>
          <p:sp>
            <p:nvSpPr>
              <p:cNvPr id="4" name="Rettangolo 3">
                <a:extLst>
                  <a:ext uri="{FF2B5EF4-FFF2-40B4-BE49-F238E27FC236}">
                    <a16:creationId xmlns:a16="http://schemas.microsoft.com/office/drawing/2014/main" id="{F4A4D3E1-8949-1A40-A717-A3C045DCEC75}"/>
                  </a:ext>
                </a:extLst>
              </p:cNvPr>
              <p:cNvSpPr/>
              <p:nvPr/>
            </p:nvSpPr>
            <p:spPr>
              <a:xfrm>
                <a:off x="2013614" y="1810121"/>
                <a:ext cx="337049" cy="33704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"N"</a:t>
                </a:r>
              </a:p>
            </p:txBody>
          </p:sp>
          <p:sp>
            <p:nvSpPr>
              <p:cNvPr id="27" name="Rettangolo 26">
                <a:extLst>
                  <a:ext uri="{FF2B5EF4-FFF2-40B4-BE49-F238E27FC236}">
                    <a16:creationId xmlns:a16="http://schemas.microsoft.com/office/drawing/2014/main" id="{C37C6EF5-F269-6349-961F-505A53A6FDE3}"/>
                  </a:ext>
                </a:extLst>
              </p:cNvPr>
              <p:cNvSpPr/>
              <p:nvPr/>
            </p:nvSpPr>
            <p:spPr>
              <a:xfrm>
                <a:off x="2400752" y="1803694"/>
                <a:ext cx="428999" cy="33704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OID</a:t>
                </a:r>
              </a:p>
            </p:txBody>
          </p:sp>
          <p:sp>
            <p:nvSpPr>
              <p:cNvPr id="33" name="Rettangolo 32">
                <a:extLst>
                  <a:ext uri="{FF2B5EF4-FFF2-40B4-BE49-F238E27FC236}">
                    <a16:creationId xmlns:a16="http://schemas.microsoft.com/office/drawing/2014/main" id="{0D9699EF-422B-F84F-A30A-ABA67736DFA7}"/>
                  </a:ext>
                </a:extLst>
              </p:cNvPr>
              <p:cNvSpPr/>
              <p:nvPr/>
            </p:nvSpPr>
            <p:spPr>
              <a:xfrm>
                <a:off x="2878933" y="1803694"/>
                <a:ext cx="337049" cy="33704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B</a:t>
                </a:r>
              </a:p>
            </p:txBody>
          </p:sp>
          <p:sp>
            <p:nvSpPr>
              <p:cNvPr id="34" name="Rettangolo 33">
                <a:extLst>
                  <a:ext uri="{FF2B5EF4-FFF2-40B4-BE49-F238E27FC236}">
                    <a16:creationId xmlns:a16="http://schemas.microsoft.com/office/drawing/2014/main" id="{0B49D095-E55C-9D47-BBD8-69142E65D611}"/>
                  </a:ext>
                </a:extLst>
              </p:cNvPr>
              <p:cNvSpPr/>
              <p:nvPr/>
            </p:nvSpPr>
            <p:spPr>
              <a:xfrm>
                <a:off x="3270339" y="1803693"/>
                <a:ext cx="337049" cy="33704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err="1"/>
                  <a:t>W</a:t>
                </a:r>
                <a:endParaRPr lang="it-IT" sz="1500" b="1" dirty="0"/>
              </a:p>
            </p:txBody>
          </p:sp>
          <p:sp>
            <p:nvSpPr>
              <p:cNvPr id="36" name="Rettangolo 35">
                <a:extLst>
                  <a:ext uri="{FF2B5EF4-FFF2-40B4-BE49-F238E27FC236}">
                    <a16:creationId xmlns:a16="http://schemas.microsoft.com/office/drawing/2014/main" id="{473D6701-A1DF-E24A-8BF8-2D710F823249}"/>
                  </a:ext>
                </a:extLst>
              </p:cNvPr>
              <p:cNvSpPr/>
              <p:nvPr/>
            </p:nvSpPr>
            <p:spPr>
              <a:xfrm>
                <a:off x="3665432" y="1810121"/>
                <a:ext cx="337049" cy="33704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DX</a:t>
                </a:r>
              </a:p>
            </p:txBody>
          </p:sp>
          <p:sp>
            <p:nvSpPr>
              <p:cNvPr id="38" name="Rettangolo 37">
                <a:extLst>
                  <a:ext uri="{FF2B5EF4-FFF2-40B4-BE49-F238E27FC236}">
                    <a16:creationId xmlns:a16="http://schemas.microsoft.com/office/drawing/2014/main" id="{0268341A-583A-4542-AE0F-26427DA4DBDC}"/>
                  </a:ext>
                </a:extLst>
              </p:cNvPr>
              <p:cNvSpPr/>
              <p:nvPr/>
            </p:nvSpPr>
            <p:spPr>
              <a:xfrm>
                <a:off x="4060525" y="1810121"/>
                <a:ext cx="337049" cy="33704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DY</a:t>
                </a:r>
              </a:p>
            </p:txBody>
          </p:sp>
          <p:sp>
            <p:nvSpPr>
              <p:cNvPr id="39" name="Rettangolo 38">
                <a:extLst>
                  <a:ext uri="{FF2B5EF4-FFF2-40B4-BE49-F238E27FC236}">
                    <a16:creationId xmlns:a16="http://schemas.microsoft.com/office/drawing/2014/main" id="{B828EBB3-1941-CC4E-B786-1005952C5118}"/>
                  </a:ext>
                </a:extLst>
              </p:cNvPr>
              <p:cNvSpPr/>
              <p:nvPr/>
            </p:nvSpPr>
            <p:spPr>
              <a:xfrm>
                <a:off x="4443069" y="1805815"/>
                <a:ext cx="427527" cy="33704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APX</a:t>
                </a:r>
              </a:p>
            </p:txBody>
          </p:sp>
          <p:sp>
            <p:nvSpPr>
              <p:cNvPr id="40" name="Rettangolo 39">
                <a:extLst>
                  <a:ext uri="{FF2B5EF4-FFF2-40B4-BE49-F238E27FC236}">
                    <a16:creationId xmlns:a16="http://schemas.microsoft.com/office/drawing/2014/main" id="{CF4F9F28-2F85-1E43-A7F4-A12F7A01AB82}"/>
                  </a:ext>
                </a:extLst>
              </p:cNvPr>
              <p:cNvSpPr/>
              <p:nvPr/>
            </p:nvSpPr>
            <p:spPr>
              <a:xfrm>
                <a:off x="4916091" y="1803692"/>
                <a:ext cx="427527" cy="33704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APY</a:t>
                </a:r>
              </a:p>
            </p:txBody>
          </p:sp>
        </p:grpSp>
        <p:sp>
          <p:nvSpPr>
            <p:cNvPr id="10" name="CasellaDiTesto 9">
              <a:extLst>
                <a:ext uri="{FF2B5EF4-FFF2-40B4-BE49-F238E27FC236}">
                  <a16:creationId xmlns:a16="http://schemas.microsoft.com/office/drawing/2014/main" id="{0E20CE79-9FFC-064B-B28C-8A3A874B3D43}"/>
                </a:ext>
              </a:extLst>
            </p:cNvPr>
            <p:cNvSpPr txBox="1"/>
            <p:nvPr/>
          </p:nvSpPr>
          <p:spPr>
            <a:xfrm>
              <a:off x="5453970" y="1645115"/>
              <a:ext cx="3554834" cy="461665"/>
            </a:xfrm>
            <a:prstGeom prst="rect">
              <a:avLst/>
            </a:prstGeom>
            <a:noFill/>
          </p:spPr>
          <p:txBody>
            <a:bodyPr wrap="square" rtlCol="0">
              <a:spAutoFit/>
            </a:bodyPr>
            <a:lstStyle/>
            <a:p>
              <a:r>
                <a:rPr lang="it-IT" sz="2400" b="1" dirty="0"/>
                <a:t>NUOVO ORDINE</a:t>
              </a:r>
            </a:p>
          </p:txBody>
        </p:sp>
        <p:grpSp>
          <p:nvGrpSpPr>
            <p:cNvPr id="56" name="Gruppo 55">
              <a:extLst>
                <a:ext uri="{FF2B5EF4-FFF2-40B4-BE49-F238E27FC236}">
                  <a16:creationId xmlns:a16="http://schemas.microsoft.com/office/drawing/2014/main" id="{3397E7D4-24E0-AA43-B869-0858744F487C}"/>
                </a:ext>
              </a:extLst>
            </p:cNvPr>
            <p:cNvGrpSpPr/>
            <p:nvPr/>
          </p:nvGrpSpPr>
          <p:grpSpPr>
            <a:xfrm>
              <a:off x="5560013" y="5145903"/>
              <a:ext cx="1700365" cy="775445"/>
              <a:chOff x="1940560" y="1747520"/>
              <a:chExt cx="985422" cy="449398"/>
            </a:xfrm>
          </p:grpSpPr>
          <p:sp>
            <p:nvSpPr>
              <p:cNvPr id="58" name="Rettangolo 57">
                <a:extLst>
                  <a:ext uri="{FF2B5EF4-FFF2-40B4-BE49-F238E27FC236}">
                    <a16:creationId xmlns:a16="http://schemas.microsoft.com/office/drawing/2014/main" id="{49FAC137-7B4E-D341-B708-AD228C12BE4D}"/>
                  </a:ext>
                </a:extLst>
              </p:cNvPr>
              <p:cNvSpPr/>
              <p:nvPr/>
            </p:nvSpPr>
            <p:spPr>
              <a:xfrm>
                <a:off x="1940560" y="1747520"/>
                <a:ext cx="985422" cy="4493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600"/>
              </a:p>
            </p:txBody>
          </p:sp>
          <p:sp>
            <p:nvSpPr>
              <p:cNvPr id="59" name="Rettangolo 58">
                <a:extLst>
                  <a:ext uri="{FF2B5EF4-FFF2-40B4-BE49-F238E27FC236}">
                    <a16:creationId xmlns:a16="http://schemas.microsoft.com/office/drawing/2014/main" id="{BF559770-4D7A-7141-A017-6C3695822D77}"/>
                  </a:ext>
                </a:extLst>
              </p:cNvPr>
              <p:cNvSpPr/>
              <p:nvPr/>
            </p:nvSpPr>
            <p:spPr>
              <a:xfrm>
                <a:off x="2013614" y="1810121"/>
                <a:ext cx="337049" cy="33704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"C"</a:t>
                </a:r>
              </a:p>
            </p:txBody>
          </p:sp>
          <p:sp>
            <p:nvSpPr>
              <p:cNvPr id="60" name="Rettangolo 59">
                <a:extLst>
                  <a:ext uri="{FF2B5EF4-FFF2-40B4-BE49-F238E27FC236}">
                    <a16:creationId xmlns:a16="http://schemas.microsoft.com/office/drawing/2014/main" id="{44F21817-4B44-434C-A8D3-050EAB803B72}"/>
                  </a:ext>
                </a:extLst>
              </p:cNvPr>
              <p:cNvSpPr/>
              <p:nvPr/>
            </p:nvSpPr>
            <p:spPr>
              <a:xfrm>
                <a:off x="2400752" y="1803694"/>
                <a:ext cx="428999" cy="33704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OID</a:t>
                </a:r>
              </a:p>
            </p:txBody>
          </p:sp>
        </p:grpSp>
        <p:sp>
          <p:nvSpPr>
            <p:cNvPr id="57" name="CasellaDiTesto 56">
              <a:extLst>
                <a:ext uri="{FF2B5EF4-FFF2-40B4-BE49-F238E27FC236}">
                  <a16:creationId xmlns:a16="http://schemas.microsoft.com/office/drawing/2014/main" id="{A9412C36-C0E1-E243-A7C8-267DA81F2929}"/>
                </a:ext>
              </a:extLst>
            </p:cNvPr>
            <p:cNvSpPr txBox="1"/>
            <p:nvPr/>
          </p:nvSpPr>
          <p:spPr>
            <a:xfrm>
              <a:off x="5482961" y="4562796"/>
              <a:ext cx="3554834" cy="461665"/>
            </a:xfrm>
            <a:prstGeom prst="rect">
              <a:avLst/>
            </a:prstGeom>
            <a:noFill/>
          </p:spPr>
          <p:txBody>
            <a:bodyPr wrap="square" rtlCol="0">
              <a:spAutoFit/>
            </a:bodyPr>
            <a:lstStyle/>
            <a:p>
              <a:r>
                <a:rPr lang="it-IT" sz="2400" b="1" dirty="0"/>
                <a:t>ORDINE COMPLETO</a:t>
              </a:r>
            </a:p>
          </p:txBody>
        </p:sp>
        <p:sp>
          <p:nvSpPr>
            <p:cNvPr id="44" name="CasellaDiTesto 43">
              <a:extLst>
                <a:ext uri="{FF2B5EF4-FFF2-40B4-BE49-F238E27FC236}">
                  <a16:creationId xmlns:a16="http://schemas.microsoft.com/office/drawing/2014/main" id="{4D905281-1120-9646-A639-3FA761517D08}"/>
                </a:ext>
              </a:extLst>
            </p:cNvPr>
            <p:cNvSpPr txBox="1"/>
            <p:nvPr/>
          </p:nvSpPr>
          <p:spPr>
            <a:xfrm>
              <a:off x="5474990" y="3100598"/>
              <a:ext cx="3554834" cy="461665"/>
            </a:xfrm>
            <a:prstGeom prst="rect">
              <a:avLst/>
            </a:prstGeom>
            <a:noFill/>
          </p:spPr>
          <p:txBody>
            <a:bodyPr wrap="square" rtlCol="0">
              <a:spAutoFit/>
            </a:bodyPr>
            <a:lstStyle/>
            <a:p>
              <a:r>
                <a:rPr lang="it-IT" sz="2400" b="1" dirty="0"/>
                <a:t>INVIO PUNTEGGIO</a:t>
              </a:r>
            </a:p>
          </p:txBody>
        </p:sp>
        <p:grpSp>
          <p:nvGrpSpPr>
            <p:cNvPr id="17" name="Gruppo 16">
              <a:extLst>
                <a:ext uri="{FF2B5EF4-FFF2-40B4-BE49-F238E27FC236}">
                  <a16:creationId xmlns:a16="http://schemas.microsoft.com/office/drawing/2014/main" id="{3BBBEB66-D89F-7848-B072-9EAB0D70D71E}"/>
                </a:ext>
              </a:extLst>
            </p:cNvPr>
            <p:cNvGrpSpPr/>
            <p:nvPr/>
          </p:nvGrpSpPr>
          <p:grpSpPr>
            <a:xfrm>
              <a:off x="5554943" y="3665683"/>
              <a:ext cx="3122380" cy="775446"/>
              <a:chOff x="4518879" y="2485455"/>
              <a:chExt cx="1809528" cy="449398"/>
            </a:xfrm>
          </p:grpSpPr>
          <p:sp>
            <p:nvSpPr>
              <p:cNvPr id="45" name="Rettangolo 44">
                <a:extLst>
                  <a:ext uri="{FF2B5EF4-FFF2-40B4-BE49-F238E27FC236}">
                    <a16:creationId xmlns:a16="http://schemas.microsoft.com/office/drawing/2014/main" id="{580BA5E3-8C1F-2647-8938-AB4AAB78F231}"/>
                  </a:ext>
                </a:extLst>
              </p:cNvPr>
              <p:cNvSpPr/>
              <p:nvPr/>
            </p:nvSpPr>
            <p:spPr>
              <a:xfrm>
                <a:off x="4518879" y="2485455"/>
                <a:ext cx="1809528" cy="4493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600" dirty="0"/>
              </a:p>
            </p:txBody>
          </p:sp>
          <p:sp>
            <p:nvSpPr>
              <p:cNvPr id="46" name="Rettangolo 45">
                <a:extLst>
                  <a:ext uri="{FF2B5EF4-FFF2-40B4-BE49-F238E27FC236}">
                    <a16:creationId xmlns:a16="http://schemas.microsoft.com/office/drawing/2014/main" id="{B2054862-70DC-E344-B1A0-917EB1664254}"/>
                  </a:ext>
                </a:extLst>
              </p:cNvPr>
              <p:cNvSpPr/>
              <p:nvPr/>
            </p:nvSpPr>
            <p:spPr>
              <a:xfrm>
                <a:off x="4591933" y="2548056"/>
                <a:ext cx="337049" cy="33704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a:t>
                </a:r>
                <a:r>
                  <a:rPr lang="it-IT" sz="1500" b="1" dirty="0" err="1"/>
                  <a:t>S</a:t>
                </a:r>
                <a:r>
                  <a:rPr lang="it-IT" sz="1500" b="1" dirty="0"/>
                  <a:t>"</a:t>
                </a:r>
              </a:p>
            </p:txBody>
          </p:sp>
          <p:sp>
            <p:nvSpPr>
              <p:cNvPr id="47" name="Rettangolo 46">
                <a:extLst>
                  <a:ext uri="{FF2B5EF4-FFF2-40B4-BE49-F238E27FC236}">
                    <a16:creationId xmlns:a16="http://schemas.microsoft.com/office/drawing/2014/main" id="{AFF4DECF-9401-6A47-BBE8-FD9E6F6036C4}"/>
                  </a:ext>
                </a:extLst>
              </p:cNvPr>
              <p:cNvSpPr/>
              <p:nvPr/>
            </p:nvSpPr>
            <p:spPr>
              <a:xfrm>
                <a:off x="4974575" y="2547540"/>
                <a:ext cx="428999" cy="33704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OID</a:t>
                </a:r>
              </a:p>
            </p:txBody>
          </p:sp>
          <p:sp>
            <p:nvSpPr>
              <p:cNvPr id="49" name="Rettangolo 48">
                <a:extLst>
                  <a:ext uri="{FF2B5EF4-FFF2-40B4-BE49-F238E27FC236}">
                    <a16:creationId xmlns:a16="http://schemas.microsoft.com/office/drawing/2014/main" id="{2C272215-8F85-A044-863F-80C5E55261A5}"/>
                  </a:ext>
                </a:extLst>
              </p:cNvPr>
              <p:cNvSpPr/>
              <p:nvPr/>
            </p:nvSpPr>
            <p:spPr>
              <a:xfrm>
                <a:off x="5929787" y="2549138"/>
                <a:ext cx="337049" cy="337049"/>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S</a:t>
                </a:r>
              </a:p>
            </p:txBody>
          </p:sp>
          <p:sp>
            <p:nvSpPr>
              <p:cNvPr id="67" name="Rettangolo 66">
                <a:extLst>
                  <a:ext uri="{FF2B5EF4-FFF2-40B4-BE49-F238E27FC236}">
                    <a16:creationId xmlns:a16="http://schemas.microsoft.com/office/drawing/2014/main" id="{2EB6A3D7-8A78-8A48-9DD1-FC89D53AFBC7}"/>
                  </a:ext>
                </a:extLst>
              </p:cNvPr>
              <p:cNvSpPr/>
              <p:nvPr/>
            </p:nvSpPr>
            <p:spPr>
              <a:xfrm>
                <a:off x="5452756" y="2547539"/>
                <a:ext cx="428999" cy="337049"/>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DID</a:t>
                </a:r>
              </a:p>
            </p:txBody>
          </p:sp>
        </p:grpSp>
      </p:grpSp>
    </p:spTree>
    <p:extLst>
      <p:ext uri="{BB962C8B-B14F-4D97-AF65-F5344CB8AC3E}">
        <p14:creationId xmlns:p14="http://schemas.microsoft.com/office/powerpoint/2010/main" val="406196519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1" y="1429168"/>
            <a:ext cx="12192000" cy="11902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dirty="0"/>
          </a:p>
        </p:txBody>
      </p:sp>
      <p:sp>
        <p:nvSpPr>
          <p:cNvPr id="8" name="Titolo 7">
            <a:extLst>
              <a:ext uri="{FF2B5EF4-FFF2-40B4-BE49-F238E27FC236}">
                <a16:creationId xmlns:a16="http://schemas.microsoft.com/office/drawing/2014/main" id="{0B47033F-8186-F849-8A6F-3E4E50EC08F6}"/>
              </a:ext>
            </a:extLst>
          </p:cNvPr>
          <p:cNvSpPr>
            <a:spLocks noGrp="1"/>
          </p:cNvSpPr>
          <p:nvPr>
            <p:ph type="title"/>
          </p:nvPr>
        </p:nvSpPr>
        <p:spPr>
          <a:xfrm>
            <a:off x="810001" y="65049"/>
            <a:ext cx="10571998" cy="733344"/>
          </a:xfrm>
        </p:spPr>
        <p:txBody>
          <a:bodyPr/>
          <a:lstStyle/>
          <a:p>
            <a:pPr algn="ctr"/>
            <a:r>
              <a:rPr lang="it-IT" dirty="0"/>
              <a:t>DJI MAVIC 2 PRO</a:t>
            </a:r>
          </a:p>
        </p:txBody>
      </p:sp>
      <p:sp>
        <p:nvSpPr>
          <p:cNvPr id="13" name="CasellaDiTesto 12">
            <a:extLst>
              <a:ext uri="{FF2B5EF4-FFF2-40B4-BE49-F238E27FC236}">
                <a16:creationId xmlns:a16="http://schemas.microsoft.com/office/drawing/2014/main" id="{22247E38-1160-CB49-AC4D-8E58E0016C2A}"/>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GESTIONE DELLA BATTERIA</a:t>
            </a:r>
          </a:p>
        </p:txBody>
      </p:sp>
      <p:sp>
        <p:nvSpPr>
          <p:cNvPr id="11" name="Content Placeholder 2">
            <a:extLst>
              <a:ext uri="{FF2B5EF4-FFF2-40B4-BE49-F238E27FC236}">
                <a16:creationId xmlns:a16="http://schemas.microsoft.com/office/drawing/2014/main" id="{4C7A8A73-A945-EF4A-AF3F-5723F29DE41E}"/>
              </a:ext>
            </a:extLst>
          </p:cNvPr>
          <p:cNvSpPr txBox="1">
            <a:spLocks/>
          </p:cNvSpPr>
          <p:nvPr/>
        </p:nvSpPr>
        <p:spPr>
          <a:xfrm>
            <a:off x="3977262" y="1757681"/>
            <a:ext cx="7404738" cy="4511040"/>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r>
              <a:rPr lang="it-IT" sz="2000" dirty="0">
                <a:ea typeface="Times New Roman" panose="02020603050405020304" pitchFamily="18" charset="0"/>
              </a:rPr>
              <a:t>Il drone è dotato di una batteria ricaricabile presso le stazioni di ricarica. Ogni robot ha la propria stazione di ricarica, e ricarica la batteria quando non è più in grado di effettuare le consegne rimanenti. Quando il robot è abbastanza carico per effettuare gli ordini restanti, tornerà in volo.</a:t>
            </a:r>
          </a:p>
          <a:p>
            <a:pPr algn="just"/>
            <a:r>
              <a:rPr lang="it-IT" sz="2000" dirty="0">
                <a:ea typeface="Times New Roman" panose="02020603050405020304" pitchFamily="18" charset="0"/>
              </a:rPr>
              <a:t>Il calcolo della batteria necessaria è effettuato seguendo gli andamenti medi di percorrenza per le consegne, compresi eventuali ostacoli, con un valore di errore pari 20%. Nel raro caso in cui il drone dovesse comunque scaricarsi prima dell’arrivo alla base di ricarica, effettuerebbe un atterraggio di emergenza comunicando gli ordini agli altri droni</a:t>
            </a:r>
          </a:p>
        </p:txBody>
      </p:sp>
      <p:sp>
        <p:nvSpPr>
          <p:cNvPr id="2" name="Rectangle 2">
            <a:extLst>
              <a:ext uri="{FF2B5EF4-FFF2-40B4-BE49-F238E27FC236}">
                <a16:creationId xmlns:a16="http://schemas.microsoft.com/office/drawing/2014/main" id="{8D8F046B-654B-6742-B4E4-A4DD0D0C4D7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grpSp>
        <p:nvGrpSpPr>
          <p:cNvPr id="16" name="Gruppo 15">
            <a:extLst>
              <a:ext uri="{FF2B5EF4-FFF2-40B4-BE49-F238E27FC236}">
                <a16:creationId xmlns:a16="http://schemas.microsoft.com/office/drawing/2014/main" id="{1EC4BEDD-A602-064F-BFD7-B374972AC4DA}"/>
              </a:ext>
            </a:extLst>
          </p:cNvPr>
          <p:cNvGrpSpPr/>
          <p:nvPr/>
        </p:nvGrpSpPr>
        <p:grpSpPr>
          <a:xfrm>
            <a:off x="477084" y="1667802"/>
            <a:ext cx="3023095" cy="4761658"/>
            <a:chOff x="1642669" y="1590693"/>
            <a:chExt cx="3023095" cy="4761658"/>
          </a:xfrm>
        </p:grpSpPr>
        <p:pic>
          <p:nvPicPr>
            <p:cNvPr id="32" name="Immagine 31">
              <a:extLst>
                <a:ext uri="{FF2B5EF4-FFF2-40B4-BE49-F238E27FC236}">
                  <a16:creationId xmlns:a16="http://schemas.microsoft.com/office/drawing/2014/main" id="{7D9F94D7-F2FC-2446-833A-351493A79E1E}"/>
                </a:ext>
              </a:extLst>
            </p:cNvPr>
            <p:cNvPicPr>
              <a:picLocks noChangeAspect="1"/>
            </p:cNvPicPr>
            <p:nvPr/>
          </p:nvPicPr>
          <p:blipFill rotWithShape="1">
            <a:blip r:embed="rId3"/>
            <a:srcRect l="7672" t="11821" r="7418" b="9628"/>
            <a:stretch/>
          </p:blipFill>
          <p:spPr>
            <a:xfrm>
              <a:off x="1642669" y="1590693"/>
              <a:ext cx="3023095" cy="1864466"/>
            </a:xfrm>
            <a:prstGeom prst="rect">
              <a:avLst/>
            </a:prstGeom>
          </p:spPr>
        </p:pic>
        <p:pic>
          <p:nvPicPr>
            <p:cNvPr id="4" name="Immagine 3">
              <a:extLst>
                <a:ext uri="{FF2B5EF4-FFF2-40B4-BE49-F238E27FC236}">
                  <a16:creationId xmlns:a16="http://schemas.microsoft.com/office/drawing/2014/main" id="{8A9B627B-3EBD-8A47-A4E8-480C784151E4}"/>
                </a:ext>
              </a:extLst>
            </p:cNvPr>
            <p:cNvPicPr>
              <a:picLocks noChangeAspect="1"/>
            </p:cNvPicPr>
            <p:nvPr/>
          </p:nvPicPr>
          <p:blipFill>
            <a:blip r:embed="rId4"/>
            <a:stretch>
              <a:fillRect/>
            </a:stretch>
          </p:blipFill>
          <p:spPr>
            <a:xfrm>
              <a:off x="2251711" y="4560338"/>
              <a:ext cx="1872215" cy="1399092"/>
            </a:xfrm>
            <a:prstGeom prst="rect">
              <a:avLst/>
            </a:prstGeom>
          </p:spPr>
        </p:pic>
        <p:sp>
          <p:nvSpPr>
            <p:cNvPr id="34" name="CasellaDiTesto 33">
              <a:extLst>
                <a:ext uri="{FF2B5EF4-FFF2-40B4-BE49-F238E27FC236}">
                  <a16:creationId xmlns:a16="http://schemas.microsoft.com/office/drawing/2014/main" id="{6319E527-4903-3244-83C4-DF32C5ADE914}"/>
                </a:ext>
              </a:extLst>
            </p:cNvPr>
            <p:cNvSpPr txBox="1"/>
            <p:nvPr/>
          </p:nvSpPr>
          <p:spPr>
            <a:xfrm>
              <a:off x="2841724" y="3274445"/>
              <a:ext cx="787082" cy="261610"/>
            </a:xfrm>
            <a:prstGeom prst="rect">
              <a:avLst/>
            </a:prstGeom>
            <a:noFill/>
          </p:spPr>
          <p:txBody>
            <a:bodyPr wrap="square" rtlCol="0">
              <a:spAutoFit/>
            </a:bodyPr>
            <a:lstStyle/>
            <a:p>
              <a:r>
                <a:rPr lang="it-IT" sz="1100" dirty="0"/>
                <a:t>DRONE 1</a:t>
              </a:r>
            </a:p>
          </p:txBody>
        </p:sp>
        <p:sp>
          <p:nvSpPr>
            <p:cNvPr id="36" name="CasellaDiTesto 35">
              <a:extLst>
                <a:ext uri="{FF2B5EF4-FFF2-40B4-BE49-F238E27FC236}">
                  <a16:creationId xmlns:a16="http://schemas.microsoft.com/office/drawing/2014/main" id="{BA521AA6-5B7F-5D4A-8B9C-083A0EFC1241}"/>
                </a:ext>
              </a:extLst>
            </p:cNvPr>
            <p:cNvSpPr txBox="1"/>
            <p:nvPr/>
          </p:nvSpPr>
          <p:spPr>
            <a:xfrm>
              <a:off x="2771983" y="6090741"/>
              <a:ext cx="1555143" cy="261610"/>
            </a:xfrm>
            <a:prstGeom prst="rect">
              <a:avLst/>
            </a:prstGeom>
            <a:noFill/>
          </p:spPr>
          <p:txBody>
            <a:bodyPr wrap="square" rtlCol="0">
              <a:spAutoFit/>
            </a:bodyPr>
            <a:lstStyle/>
            <a:p>
              <a:r>
                <a:rPr lang="it-IT" sz="1100" dirty="0"/>
                <a:t>DRONE BASE</a:t>
              </a:r>
            </a:p>
          </p:txBody>
        </p:sp>
        <p:pic>
          <p:nvPicPr>
            <p:cNvPr id="5" name="Immagine 4">
              <a:extLst>
                <a:ext uri="{FF2B5EF4-FFF2-40B4-BE49-F238E27FC236}">
                  <a16:creationId xmlns:a16="http://schemas.microsoft.com/office/drawing/2014/main" id="{FE3A488C-363F-B142-B50A-F8D4CAD4B65A}"/>
                </a:ext>
              </a:extLst>
            </p:cNvPr>
            <p:cNvPicPr>
              <a:picLocks noChangeAspect="1"/>
            </p:cNvPicPr>
            <p:nvPr/>
          </p:nvPicPr>
          <p:blipFill>
            <a:blip r:embed="rId5"/>
            <a:stretch>
              <a:fillRect/>
            </a:stretch>
          </p:blipFill>
          <p:spPr>
            <a:xfrm>
              <a:off x="3866116" y="2845622"/>
              <a:ext cx="701898" cy="421139"/>
            </a:xfrm>
            <a:prstGeom prst="rect">
              <a:avLst/>
            </a:prstGeom>
          </p:spPr>
        </p:pic>
        <p:sp>
          <p:nvSpPr>
            <p:cNvPr id="39" name="Freccia giù 38">
              <a:extLst>
                <a:ext uri="{FF2B5EF4-FFF2-40B4-BE49-F238E27FC236}">
                  <a16:creationId xmlns:a16="http://schemas.microsoft.com/office/drawing/2014/main" id="{68939D6E-B7E1-6F43-9891-AA231DABE942}"/>
                </a:ext>
              </a:extLst>
            </p:cNvPr>
            <p:cNvSpPr/>
            <p:nvPr/>
          </p:nvSpPr>
          <p:spPr>
            <a:xfrm>
              <a:off x="2729421" y="3717275"/>
              <a:ext cx="1042477" cy="1306161"/>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5" name="Immagine 14">
              <a:extLst>
                <a:ext uri="{FF2B5EF4-FFF2-40B4-BE49-F238E27FC236}">
                  <a16:creationId xmlns:a16="http://schemas.microsoft.com/office/drawing/2014/main" id="{29F9ADDD-7431-824E-A012-E2F139274F03}"/>
                </a:ext>
              </a:extLst>
            </p:cNvPr>
            <p:cNvPicPr>
              <a:picLocks noChangeAspect="1"/>
            </p:cNvPicPr>
            <p:nvPr/>
          </p:nvPicPr>
          <p:blipFill>
            <a:blip r:embed="rId6"/>
            <a:stretch>
              <a:fillRect/>
            </a:stretch>
          </p:blipFill>
          <p:spPr>
            <a:xfrm>
              <a:off x="3866116" y="5597202"/>
              <a:ext cx="698500" cy="419100"/>
            </a:xfrm>
            <a:prstGeom prst="rect">
              <a:avLst/>
            </a:prstGeom>
          </p:spPr>
        </p:pic>
      </p:grpSp>
    </p:spTree>
    <p:extLst>
      <p:ext uri="{BB962C8B-B14F-4D97-AF65-F5344CB8AC3E}">
        <p14:creationId xmlns:p14="http://schemas.microsoft.com/office/powerpoint/2010/main" val="331730578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8A0FF-5B5D-B945-B84C-28BC6AA44B9C}"/>
              </a:ext>
            </a:extLst>
          </p:cNvPr>
          <p:cNvSpPr>
            <a:spLocks noGrp="1"/>
          </p:cNvSpPr>
          <p:nvPr>
            <p:ph type="title"/>
          </p:nvPr>
        </p:nvSpPr>
        <p:spPr>
          <a:xfrm>
            <a:off x="673522" y="419892"/>
            <a:ext cx="10571998" cy="970450"/>
          </a:xfrm>
        </p:spPr>
        <p:txBody>
          <a:bodyPr/>
          <a:lstStyle/>
          <a:p>
            <a:r>
              <a:rPr lang="it-IT" dirty="0"/>
              <a:t>Diapositiva</a:t>
            </a:r>
          </a:p>
        </p:txBody>
      </p:sp>
    </p:spTree>
    <p:extLst>
      <p:ext uri="{BB962C8B-B14F-4D97-AF65-F5344CB8AC3E}">
        <p14:creationId xmlns:p14="http://schemas.microsoft.com/office/powerpoint/2010/main" val="425439406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3FA25C-7218-EB41-9591-97F584FDDD71}"/>
              </a:ext>
            </a:extLst>
          </p:cNvPr>
          <p:cNvSpPr>
            <a:spLocks noGrp="1"/>
          </p:cNvSpPr>
          <p:nvPr>
            <p:ph type="title"/>
          </p:nvPr>
        </p:nvSpPr>
        <p:spPr>
          <a:xfrm>
            <a:off x="458307" y="420854"/>
            <a:ext cx="7138246" cy="970450"/>
          </a:xfrm>
        </p:spPr>
        <p:txBody>
          <a:bodyPr/>
          <a:lstStyle/>
          <a:p>
            <a:r>
              <a:rPr lang="it-IT" dirty="0" err="1"/>
              <a:t>Roadmap</a:t>
            </a:r>
            <a:r>
              <a:rPr lang="it-IT" dirty="0"/>
              <a:t> aggiornamenti</a:t>
            </a:r>
          </a:p>
        </p:txBody>
      </p:sp>
      <p:sp>
        <p:nvSpPr>
          <p:cNvPr id="4" name="Rettangolo 3">
            <a:extLst>
              <a:ext uri="{FF2B5EF4-FFF2-40B4-BE49-F238E27FC236}">
                <a16:creationId xmlns:a16="http://schemas.microsoft.com/office/drawing/2014/main" id="{C51CCA3E-711A-D84F-9160-A94F810E1C0B}"/>
              </a:ext>
            </a:extLst>
          </p:cNvPr>
          <p:cNvSpPr/>
          <p:nvPr/>
        </p:nvSpPr>
        <p:spPr>
          <a:xfrm>
            <a:off x="0" y="1879041"/>
            <a:ext cx="12192000" cy="1416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Pentagono 5">
            <a:extLst>
              <a:ext uri="{FF2B5EF4-FFF2-40B4-BE49-F238E27FC236}">
                <a16:creationId xmlns:a16="http://schemas.microsoft.com/office/drawing/2014/main" id="{BD3E30A5-D7D7-BE48-AF5F-7B8B9DD67371}"/>
              </a:ext>
            </a:extLst>
          </p:cNvPr>
          <p:cNvSpPr/>
          <p:nvPr/>
        </p:nvSpPr>
        <p:spPr>
          <a:xfrm>
            <a:off x="532561" y="2009670"/>
            <a:ext cx="2200589" cy="1175657"/>
          </a:xfrm>
          <a:prstGeom prst="homePlate">
            <a:avLst>
              <a:gd name="adj" fmla="val 32051"/>
            </a:avLst>
          </a:prstGeom>
          <a:ln w="28575">
            <a:solidFill>
              <a:schemeClr val="accent2">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it-IT" sz="1600" b="1" dirty="0" err="1"/>
              <a:t>Official</a:t>
            </a:r>
            <a:r>
              <a:rPr lang="it-IT" sz="1600" b="1" dirty="0"/>
              <a:t> release</a:t>
            </a:r>
          </a:p>
          <a:p>
            <a:pPr algn="ctr"/>
            <a:r>
              <a:rPr lang="it-IT" sz="1600" b="1" dirty="0" err="1"/>
              <a:t>Today</a:t>
            </a:r>
            <a:r>
              <a:rPr lang="it-IT" sz="1600" b="1" dirty="0"/>
              <a:t>!</a:t>
            </a:r>
          </a:p>
        </p:txBody>
      </p:sp>
      <p:sp>
        <p:nvSpPr>
          <p:cNvPr id="7" name="Mostrina 6">
            <a:extLst>
              <a:ext uri="{FF2B5EF4-FFF2-40B4-BE49-F238E27FC236}">
                <a16:creationId xmlns:a16="http://schemas.microsoft.com/office/drawing/2014/main" id="{9C126584-9339-764C-AE1A-187E66B2F243}"/>
              </a:ext>
            </a:extLst>
          </p:cNvPr>
          <p:cNvSpPr/>
          <p:nvPr/>
        </p:nvSpPr>
        <p:spPr>
          <a:xfrm>
            <a:off x="2476917" y="2009670"/>
            <a:ext cx="2431702" cy="1175657"/>
          </a:xfrm>
          <a:prstGeom prst="chevron">
            <a:avLst>
              <a:gd name="adj" fmla="val 31197"/>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it-IT" sz="1000" dirty="0">
                <a:solidFill>
                  <a:schemeClr val="bg1"/>
                </a:solidFill>
              </a:rPr>
              <a:t>Code </a:t>
            </a:r>
            <a:r>
              <a:rPr lang="it-IT" sz="1000" dirty="0" err="1">
                <a:solidFill>
                  <a:schemeClr val="bg1"/>
                </a:solidFill>
              </a:rPr>
              <a:t>improvements</a:t>
            </a:r>
            <a:endParaRPr lang="it-IT" sz="1000" dirty="0">
              <a:solidFill>
                <a:schemeClr val="bg1"/>
              </a:solidFill>
            </a:endParaRPr>
          </a:p>
          <a:p>
            <a:pPr algn="ctr"/>
            <a:r>
              <a:rPr lang="it-IT" sz="1000" dirty="0">
                <a:solidFill>
                  <a:schemeClr val="bg1"/>
                </a:solidFill>
              </a:rPr>
              <a:t>Collection </a:t>
            </a:r>
            <a:r>
              <a:rPr lang="it-IT" sz="1000" dirty="0" err="1">
                <a:solidFill>
                  <a:schemeClr val="bg1"/>
                </a:solidFill>
              </a:rPr>
              <a:t>manipulation</a:t>
            </a:r>
            <a:endParaRPr lang="it-IT" sz="1000" dirty="0">
              <a:solidFill>
                <a:schemeClr val="bg1"/>
              </a:solidFill>
            </a:endParaRPr>
          </a:p>
          <a:p>
            <a:pPr algn="ctr"/>
            <a:r>
              <a:rPr lang="it-IT" sz="1000" dirty="0">
                <a:solidFill>
                  <a:schemeClr val="bg1"/>
                </a:solidFill>
              </a:rPr>
              <a:t>More </a:t>
            </a:r>
            <a:r>
              <a:rPr lang="it-IT" sz="1000" dirty="0" err="1">
                <a:solidFill>
                  <a:schemeClr val="bg1"/>
                </a:solidFill>
              </a:rPr>
              <a:t>sensors</a:t>
            </a:r>
            <a:endParaRPr lang="it-IT" sz="1000" dirty="0">
              <a:solidFill>
                <a:schemeClr val="bg1"/>
              </a:solidFill>
            </a:endParaRPr>
          </a:p>
        </p:txBody>
      </p:sp>
      <p:sp>
        <p:nvSpPr>
          <p:cNvPr id="8" name="Mostrina 7">
            <a:extLst>
              <a:ext uri="{FF2B5EF4-FFF2-40B4-BE49-F238E27FC236}">
                <a16:creationId xmlns:a16="http://schemas.microsoft.com/office/drawing/2014/main" id="{19C5894C-DE8A-FA4E-B155-B06637968450}"/>
              </a:ext>
            </a:extLst>
          </p:cNvPr>
          <p:cNvSpPr/>
          <p:nvPr/>
        </p:nvSpPr>
        <p:spPr>
          <a:xfrm>
            <a:off x="4647363" y="2009670"/>
            <a:ext cx="2200589" cy="1175657"/>
          </a:xfrm>
          <a:prstGeom prst="chevron">
            <a:avLst>
              <a:gd name="adj" fmla="val 31197"/>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it-IT" sz="1100" dirty="0" err="1">
                <a:solidFill>
                  <a:schemeClr val="bg1"/>
                </a:solidFill>
              </a:rPr>
              <a:t>Func</a:t>
            </a:r>
            <a:r>
              <a:rPr lang="it-IT" sz="1100" dirty="0">
                <a:solidFill>
                  <a:schemeClr val="bg1"/>
                </a:solidFill>
              </a:rPr>
              <a:t> </a:t>
            </a:r>
            <a:r>
              <a:rPr lang="it-IT" sz="1100" dirty="0" err="1">
                <a:solidFill>
                  <a:schemeClr val="bg1"/>
                </a:solidFill>
              </a:rPr>
              <a:t>Scheduling</a:t>
            </a:r>
            <a:endParaRPr lang="it-IT" sz="1100" dirty="0">
              <a:solidFill>
                <a:schemeClr val="bg1"/>
              </a:solidFill>
            </a:endParaRPr>
          </a:p>
        </p:txBody>
      </p:sp>
      <p:sp>
        <p:nvSpPr>
          <p:cNvPr id="9" name="Mostrina 8">
            <a:extLst>
              <a:ext uri="{FF2B5EF4-FFF2-40B4-BE49-F238E27FC236}">
                <a16:creationId xmlns:a16="http://schemas.microsoft.com/office/drawing/2014/main" id="{1C13299D-0EF5-6843-8B4D-4B4946C39464}"/>
              </a:ext>
            </a:extLst>
          </p:cNvPr>
          <p:cNvSpPr/>
          <p:nvPr/>
        </p:nvSpPr>
        <p:spPr>
          <a:xfrm>
            <a:off x="6601766" y="2009670"/>
            <a:ext cx="2200589" cy="1175657"/>
          </a:xfrm>
          <a:prstGeom prst="chevron">
            <a:avLst>
              <a:gd name="adj" fmla="val 31197"/>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100" b="1" dirty="0">
                <a:solidFill>
                  <a:schemeClr val="bg1"/>
                </a:solidFill>
              </a:rPr>
              <a:t>Real </a:t>
            </a:r>
            <a:r>
              <a:rPr lang="it-IT" sz="1100" b="1" dirty="0" err="1">
                <a:solidFill>
                  <a:schemeClr val="bg1"/>
                </a:solidFill>
              </a:rPr>
              <a:t>devices</a:t>
            </a:r>
            <a:r>
              <a:rPr lang="it-IT" sz="1100" b="1" dirty="0">
                <a:solidFill>
                  <a:schemeClr val="bg1"/>
                </a:solidFill>
              </a:rPr>
              <a:t> connection</a:t>
            </a:r>
          </a:p>
        </p:txBody>
      </p:sp>
      <p:sp>
        <p:nvSpPr>
          <p:cNvPr id="11" name="Mostrina 10">
            <a:extLst>
              <a:ext uri="{FF2B5EF4-FFF2-40B4-BE49-F238E27FC236}">
                <a16:creationId xmlns:a16="http://schemas.microsoft.com/office/drawing/2014/main" id="{1A23E5D5-9F17-AE4B-B79A-058E7616DEF1}"/>
              </a:ext>
            </a:extLst>
          </p:cNvPr>
          <p:cNvSpPr/>
          <p:nvPr/>
        </p:nvSpPr>
        <p:spPr>
          <a:xfrm>
            <a:off x="8551147" y="2009670"/>
            <a:ext cx="3195374" cy="1175657"/>
          </a:xfrm>
          <a:prstGeom prst="chevron">
            <a:avLst>
              <a:gd name="adj" fmla="val 31197"/>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it-IT" sz="1100" dirty="0">
                <a:solidFill>
                  <a:schemeClr val="bg1"/>
                </a:solidFill>
              </a:rPr>
              <a:t>Log file for </a:t>
            </a:r>
            <a:r>
              <a:rPr lang="it-IT" sz="1100" dirty="0" err="1">
                <a:solidFill>
                  <a:schemeClr val="bg1"/>
                </a:solidFill>
              </a:rPr>
              <a:t>device</a:t>
            </a:r>
            <a:r>
              <a:rPr lang="it-IT" sz="1100" dirty="0">
                <a:solidFill>
                  <a:schemeClr val="bg1"/>
                </a:solidFill>
              </a:rPr>
              <a:t> status </a:t>
            </a:r>
            <a:r>
              <a:rPr lang="it-IT" sz="1100" dirty="0" err="1">
                <a:solidFill>
                  <a:schemeClr val="bg1"/>
                </a:solidFill>
              </a:rPr>
              <a:t>tracking</a:t>
            </a:r>
            <a:endParaRPr lang="it-IT" sz="1100" dirty="0">
              <a:solidFill>
                <a:schemeClr val="bg1"/>
              </a:solidFill>
            </a:endParaRPr>
          </a:p>
          <a:p>
            <a:pPr algn="ctr"/>
            <a:r>
              <a:rPr lang="it-IT" sz="1100" dirty="0" err="1">
                <a:solidFill>
                  <a:schemeClr val="bg1"/>
                </a:solidFill>
              </a:rPr>
              <a:t>External</a:t>
            </a:r>
            <a:r>
              <a:rPr lang="it-IT" sz="1100" dirty="0">
                <a:solidFill>
                  <a:schemeClr val="bg1"/>
                </a:solidFill>
              </a:rPr>
              <a:t> </a:t>
            </a:r>
            <a:r>
              <a:rPr lang="it-IT" sz="1100" dirty="0" err="1">
                <a:solidFill>
                  <a:schemeClr val="bg1"/>
                </a:solidFill>
              </a:rPr>
              <a:t>device</a:t>
            </a:r>
            <a:r>
              <a:rPr lang="it-IT" sz="1100" dirty="0">
                <a:solidFill>
                  <a:schemeClr val="bg1"/>
                </a:solidFill>
              </a:rPr>
              <a:t> </a:t>
            </a:r>
            <a:r>
              <a:rPr lang="it-IT" sz="1100" dirty="0" err="1">
                <a:solidFill>
                  <a:schemeClr val="bg1"/>
                </a:solidFill>
              </a:rPr>
              <a:t>notifications</a:t>
            </a:r>
            <a:endParaRPr lang="it-IT" sz="1100" dirty="0">
              <a:solidFill>
                <a:schemeClr val="bg1"/>
              </a:solidFill>
            </a:endParaRPr>
          </a:p>
        </p:txBody>
      </p:sp>
      <p:sp>
        <p:nvSpPr>
          <p:cNvPr id="16" name="Rettangolo 15">
            <a:extLst>
              <a:ext uri="{FF2B5EF4-FFF2-40B4-BE49-F238E27FC236}">
                <a16:creationId xmlns:a16="http://schemas.microsoft.com/office/drawing/2014/main" id="{6D540232-45D2-2041-A4A3-ADDEF902D07B}"/>
              </a:ext>
            </a:extLst>
          </p:cNvPr>
          <p:cNvSpPr/>
          <p:nvPr/>
        </p:nvSpPr>
        <p:spPr>
          <a:xfrm>
            <a:off x="381837" y="3562142"/>
            <a:ext cx="11435025" cy="3114122"/>
          </a:xfrm>
          <a:prstGeom prst="rect">
            <a:avLst/>
          </a:prstGeom>
        </p:spPr>
        <p:txBody>
          <a:bodyPr wrap="square">
            <a:spAutoFit/>
          </a:bodyPr>
          <a:lstStyle/>
          <a:p>
            <a:pPr marL="876286" lvl="1" indent="-342900">
              <a:lnSpc>
                <a:spcPct val="115000"/>
              </a:lnSpc>
              <a:buFont typeface="Symbol" panose="05050102010706020507" pitchFamily="18" charset="2"/>
              <a:buChar char=""/>
            </a:pPr>
            <a:r>
              <a:rPr lang="it-IT" sz="1600" dirty="0">
                <a:ea typeface="Menlo" panose="020B0609030804020204" pitchFamily="49" charset="0"/>
                <a:cs typeface="Menlo" panose="020B0609030804020204" pitchFamily="49" charset="0"/>
              </a:rPr>
              <a:t>Claire si è dimostrato essere completo e i test hanno mostrato performance soddisfacenti.</a:t>
            </a:r>
          </a:p>
          <a:p>
            <a:pPr marL="876286" lvl="1" indent="-342900">
              <a:lnSpc>
                <a:spcPct val="115000"/>
              </a:lnSpc>
              <a:buFont typeface="Symbol" panose="05050102010706020507" pitchFamily="18" charset="2"/>
              <a:buChar char=""/>
            </a:pPr>
            <a:r>
              <a:rPr lang="it-IT" sz="1600" dirty="0">
                <a:ea typeface="Menlo" panose="020B0609030804020204" pitchFamily="49" charset="0"/>
                <a:cs typeface="Menlo" panose="020B0609030804020204" pitchFamily="49" charset="0"/>
              </a:rPr>
              <a:t>La </a:t>
            </a:r>
            <a:r>
              <a:rPr lang="it-IT" sz="1600" dirty="0" err="1">
                <a:ea typeface="Menlo" panose="020B0609030804020204" pitchFamily="49" charset="0"/>
                <a:cs typeface="Menlo" panose="020B0609030804020204" pitchFamily="49" charset="0"/>
              </a:rPr>
              <a:t>roadmap</a:t>
            </a:r>
            <a:r>
              <a:rPr lang="it-IT" sz="1600" dirty="0">
                <a:ea typeface="Menlo" panose="020B0609030804020204" pitchFamily="49" charset="0"/>
                <a:cs typeface="Menlo" panose="020B0609030804020204" pitchFamily="49" charset="0"/>
              </a:rPr>
              <a:t> delle prossime implementazioni comprende:</a:t>
            </a:r>
          </a:p>
          <a:p>
            <a:pPr marL="1333486" lvl="2" indent="-342900">
              <a:lnSpc>
                <a:spcPct val="115000"/>
              </a:lnSpc>
              <a:buFont typeface="Symbol" panose="05050102010706020507" pitchFamily="18" charset="2"/>
              <a:buChar char=""/>
            </a:pPr>
            <a:r>
              <a:rPr lang="it-IT" sz="1400" dirty="0" err="1">
                <a:ea typeface="Menlo" panose="020B0609030804020204" pitchFamily="49" charset="0"/>
                <a:cs typeface="Menlo" panose="020B0609030804020204" pitchFamily="49" charset="0"/>
              </a:rPr>
              <a:t>Improvements</a:t>
            </a:r>
            <a:r>
              <a:rPr lang="it-IT" sz="1400" dirty="0">
                <a:ea typeface="Menlo" panose="020B0609030804020204" pitchFamily="49" charset="0"/>
                <a:cs typeface="Menlo" panose="020B0609030804020204" pitchFamily="49" charset="0"/>
              </a:rPr>
              <a:t> a livello di computazione (snellire il codice, renderlo più efficiente).</a:t>
            </a:r>
          </a:p>
          <a:p>
            <a:pPr marL="1333486" lvl="2" indent="-342900">
              <a:lnSpc>
                <a:spcPct val="115000"/>
              </a:lnSpc>
              <a:buFont typeface="Symbol" panose="05050102010706020507" pitchFamily="18" charset="2"/>
              <a:buChar char=""/>
            </a:pPr>
            <a:r>
              <a:rPr lang="it-IT" sz="1400" dirty="0">
                <a:ea typeface="Menlo" panose="020B0609030804020204" pitchFamily="49" charset="0"/>
                <a:cs typeface="Menlo" panose="020B0609030804020204" pitchFamily="49" charset="0"/>
              </a:rPr>
              <a:t>Implementazione della gestione di nuovi </a:t>
            </a:r>
            <a:r>
              <a:rPr lang="it-IT" sz="1400" dirty="0" err="1">
                <a:ea typeface="Menlo" panose="020B0609030804020204" pitchFamily="49" charset="0"/>
                <a:cs typeface="Menlo" panose="020B0609030804020204" pitchFamily="49" charset="0"/>
              </a:rPr>
              <a:t>device</a:t>
            </a:r>
            <a:r>
              <a:rPr lang="it-IT" sz="1400" dirty="0">
                <a:ea typeface="Menlo" panose="020B0609030804020204" pitchFamily="49" charset="0"/>
                <a:cs typeface="Menlo" panose="020B0609030804020204" pitchFamily="49" charset="0"/>
              </a:rPr>
              <a:t>.</a:t>
            </a:r>
          </a:p>
          <a:p>
            <a:pPr marL="1333486" lvl="2" indent="-342900">
              <a:lnSpc>
                <a:spcPct val="115000"/>
              </a:lnSpc>
              <a:buFont typeface="Symbol" panose="05050102010706020507" pitchFamily="18" charset="2"/>
              <a:buChar char=""/>
            </a:pPr>
            <a:r>
              <a:rPr lang="it-IT" sz="1400" dirty="0">
                <a:ea typeface="Menlo" panose="020B0609030804020204" pitchFamily="49" charset="0"/>
                <a:cs typeface="Menlo" panose="020B0609030804020204" pitchFamily="49" charset="0"/>
              </a:rPr>
              <a:t>Si potrebbe creare un file per ogni </a:t>
            </a:r>
            <a:r>
              <a:rPr lang="it-IT" sz="1400" dirty="0" err="1">
                <a:ea typeface="Menlo" panose="020B0609030804020204" pitchFamily="49" charset="0"/>
                <a:cs typeface="Menlo" panose="020B0609030804020204" pitchFamily="49" charset="0"/>
              </a:rPr>
              <a:t>device</a:t>
            </a:r>
            <a:r>
              <a:rPr lang="it-IT" sz="1400" dirty="0">
                <a:ea typeface="Menlo" panose="020B0609030804020204" pitchFamily="49" charset="0"/>
                <a:cs typeface="Menlo" panose="020B0609030804020204" pitchFamily="49" charset="0"/>
              </a:rPr>
              <a:t> in cui scrivere un log di quelle che sono state i motivi che hanno causato un cambio di stato.</a:t>
            </a:r>
          </a:p>
          <a:p>
            <a:pPr marL="1333486" lvl="2" indent="-342900">
              <a:lnSpc>
                <a:spcPct val="115000"/>
              </a:lnSpc>
              <a:buFont typeface="Symbol" panose="05050102010706020507" pitchFamily="18" charset="2"/>
              <a:buChar char=""/>
            </a:pPr>
            <a:r>
              <a:rPr lang="it-IT" sz="1400" dirty="0">
                <a:ea typeface="Menlo" panose="020B0609030804020204" pitchFamily="49" charset="0"/>
                <a:cs typeface="Menlo" panose="020B0609030804020204" pitchFamily="49" charset="0"/>
              </a:rPr>
              <a:t>Rendere disponibile una funzione di notifica su un dispositivo esterno (es. cellulare) quando un </a:t>
            </a:r>
            <a:r>
              <a:rPr lang="it-IT" sz="1400" dirty="0" err="1">
                <a:ea typeface="Menlo" panose="020B0609030804020204" pitchFamily="49" charset="0"/>
                <a:cs typeface="Menlo" panose="020B0609030804020204" pitchFamily="49" charset="0"/>
              </a:rPr>
              <a:t>device</a:t>
            </a:r>
            <a:r>
              <a:rPr lang="it-IT" sz="1400" dirty="0">
                <a:ea typeface="Menlo" panose="020B0609030804020204" pitchFamily="49" charset="0"/>
                <a:cs typeface="Menlo" panose="020B0609030804020204" pitchFamily="49" charset="0"/>
              </a:rPr>
              <a:t> subisce un cambiamento di stato.</a:t>
            </a:r>
          </a:p>
          <a:p>
            <a:pPr marL="1333486" lvl="2" indent="-342900">
              <a:lnSpc>
                <a:spcPct val="115000"/>
              </a:lnSpc>
              <a:buFont typeface="Symbol" panose="05050102010706020507" pitchFamily="18" charset="2"/>
              <a:buChar char=""/>
            </a:pPr>
            <a:r>
              <a:rPr lang="it-IT" sz="1400" dirty="0">
                <a:ea typeface="Menlo" panose="020B0609030804020204" pitchFamily="49" charset="0"/>
                <a:cs typeface="Menlo" panose="020B0609030804020204" pitchFamily="49" charset="0"/>
              </a:rPr>
              <a:t>Programmazione temporale dei </a:t>
            </a:r>
            <a:r>
              <a:rPr lang="it-IT" sz="1400" dirty="0" err="1">
                <a:ea typeface="Menlo" panose="020B0609030804020204" pitchFamily="49" charset="0"/>
                <a:cs typeface="Menlo" panose="020B0609030804020204" pitchFamily="49" charset="0"/>
              </a:rPr>
              <a:t>device</a:t>
            </a:r>
            <a:r>
              <a:rPr lang="it-IT" sz="1400" dirty="0">
                <a:ea typeface="Menlo" panose="020B0609030804020204" pitchFamily="49" charset="0"/>
                <a:cs typeface="Menlo" panose="020B0609030804020204" pitchFamily="49" charset="0"/>
              </a:rPr>
              <a:t> e delle funzioni. (La parola schedule è già stata inserita tra le parole riservate)</a:t>
            </a:r>
          </a:p>
          <a:p>
            <a:pPr marL="1333486" lvl="2" indent="-342900">
              <a:lnSpc>
                <a:spcPct val="115000"/>
              </a:lnSpc>
              <a:spcAft>
                <a:spcPts val="1000"/>
              </a:spcAft>
              <a:buFont typeface="Symbol" panose="05050102010706020507" pitchFamily="18" charset="2"/>
              <a:buChar char=""/>
            </a:pPr>
            <a:r>
              <a:rPr lang="it-IT" sz="1400" dirty="0">
                <a:ea typeface="Menlo" panose="020B0609030804020204" pitchFamily="49" charset="0"/>
                <a:cs typeface="Menlo" panose="020B0609030804020204" pitchFamily="49" charset="0"/>
              </a:rPr>
              <a:t>Modifiche all’SDK per permettere la connessione tramite la rete </a:t>
            </a:r>
            <a:r>
              <a:rPr lang="it-IT" sz="1400" dirty="0" err="1">
                <a:ea typeface="Menlo" panose="020B0609030804020204" pitchFamily="49" charset="0"/>
                <a:cs typeface="Menlo" panose="020B0609030804020204" pitchFamily="49" charset="0"/>
              </a:rPr>
              <a:t>wifi</a:t>
            </a:r>
            <a:r>
              <a:rPr lang="it-IT" sz="1400" dirty="0">
                <a:ea typeface="Menlo" panose="020B0609030804020204" pitchFamily="49" charset="0"/>
                <a:cs typeface="Menlo" panose="020B0609030804020204" pitchFamily="49" charset="0"/>
              </a:rPr>
              <a:t>, </a:t>
            </a:r>
            <a:r>
              <a:rPr lang="it-IT" sz="1400" dirty="0" err="1">
                <a:ea typeface="Menlo" panose="020B0609030804020204" pitchFamily="49" charset="0"/>
                <a:cs typeface="Menlo" panose="020B0609030804020204" pitchFamily="49" charset="0"/>
              </a:rPr>
              <a:t>bluetooth</a:t>
            </a:r>
            <a:r>
              <a:rPr lang="it-IT" sz="1400" dirty="0">
                <a:ea typeface="Menlo" panose="020B0609030804020204" pitchFamily="49" charset="0"/>
                <a:cs typeface="Menlo" panose="020B0609030804020204" pitchFamily="49" charset="0"/>
              </a:rPr>
              <a:t> o </a:t>
            </a:r>
            <a:r>
              <a:rPr lang="it-IT" sz="1400" dirty="0" err="1">
                <a:ea typeface="Menlo" panose="020B0609030804020204" pitchFamily="49" charset="0"/>
                <a:cs typeface="Menlo" panose="020B0609030804020204" pitchFamily="49" charset="0"/>
              </a:rPr>
              <a:t>wired</a:t>
            </a:r>
            <a:r>
              <a:rPr lang="it-IT" sz="1400" dirty="0">
                <a:ea typeface="Menlo" panose="020B0609030804020204" pitchFamily="49" charset="0"/>
                <a:cs typeface="Menlo" panose="020B0609030804020204" pitchFamily="49" charset="0"/>
              </a:rPr>
              <a:t> a dispositivi reali connessi in rete.</a:t>
            </a:r>
          </a:p>
        </p:txBody>
      </p:sp>
    </p:spTree>
    <p:extLst>
      <p:ext uri="{BB962C8B-B14F-4D97-AF65-F5344CB8AC3E}">
        <p14:creationId xmlns:p14="http://schemas.microsoft.com/office/powerpoint/2010/main" val="312419979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5A7AB3DB-2E63-C942-8C9A-2F7162817A43}"/>
              </a:ext>
            </a:extLst>
          </p:cNvPr>
          <p:cNvPicPr>
            <a:picLocks noChangeAspect="1"/>
          </p:cNvPicPr>
          <p:nvPr/>
        </p:nvPicPr>
        <p:blipFill>
          <a:blip r:embed="rId2"/>
          <a:stretch>
            <a:fillRect/>
          </a:stretch>
        </p:blipFill>
        <p:spPr>
          <a:xfrm>
            <a:off x="1874045" y="3073177"/>
            <a:ext cx="1595224" cy="1595224"/>
          </a:xfrm>
          <a:prstGeom prst="rect">
            <a:avLst/>
          </a:prstGeom>
        </p:spPr>
      </p:pic>
      <p:sp>
        <p:nvSpPr>
          <p:cNvPr id="8" name="CasellaDiTesto 7">
            <a:extLst>
              <a:ext uri="{FF2B5EF4-FFF2-40B4-BE49-F238E27FC236}">
                <a16:creationId xmlns:a16="http://schemas.microsoft.com/office/drawing/2014/main" id="{A361645F-6095-0541-9197-82175726777A}"/>
              </a:ext>
            </a:extLst>
          </p:cNvPr>
          <p:cNvSpPr txBox="1"/>
          <p:nvPr/>
        </p:nvSpPr>
        <p:spPr>
          <a:xfrm>
            <a:off x="1055691" y="4844070"/>
            <a:ext cx="3231931" cy="461665"/>
          </a:xfrm>
          <a:prstGeom prst="rect">
            <a:avLst/>
          </a:prstGeom>
          <a:noFill/>
        </p:spPr>
        <p:txBody>
          <a:bodyPr wrap="square" rtlCol="0">
            <a:spAutoFit/>
          </a:bodyPr>
          <a:lstStyle/>
          <a:p>
            <a:pPr algn="ctr"/>
            <a:r>
              <a:rPr lang="it-IT" sz="2400" b="1" dirty="0"/>
              <a:t>Andrea Vaiuso</a:t>
            </a:r>
          </a:p>
        </p:txBody>
      </p:sp>
      <p:sp>
        <p:nvSpPr>
          <p:cNvPr id="9" name="CasellaDiTesto 8">
            <a:extLst>
              <a:ext uri="{FF2B5EF4-FFF2-40B4-BE49-F238E27FC236}">
                <a16:creationId xmlns:a16="http://schemas.microsoft.com/office/drawing/2014/main" id="{EE42670B-4CFC-A046-B132-CD25B4DB41AB}"/>
              </a:ext>
            </a:extLst>
          </p:cNvPr>
          <p:cNvSpPr txBox="1"/>
          <p:nvPr/>
        </p:nvSpPr>
        <p:spPr>
          <a:xfrm>
            <a:off x="775853" y="5357099"/>
            <a:ext cx="3791606" cy="523220"/>
          </a:xfrm>
          <a:prstGeom prst="rect">
            <a:avLst/>
          </a:prstGeom>
          <a:noFill/>
        </p:spPr>
        <p:txBody>
          <a:bodyPr wrap="square" rtlCol="0">
            <a:spAutoFit/>
          </a:bodyPr>
          <a:lstStyle/>
          <a:p>
            <a:pPr algn="ctr"/>
            <a:r>
              <a:rPr lang="it-IT" sz="1600" dirty="0" err="1"/>
              <a:t>Tel</a:t>
            </a:r>
            <a:r>
              <a:rPr lang="it-IT" sz="1600" dirty="0"/>
              <a:t>: +39 3345024316</a:t>
            </a:r>
          </a:p>
          <a:p>
            <a:pPr algn="ctr"/>
            <a:r>
              <a:rPr lang="it-IT" sz="1200" dirty="0" err="1"/>
              <a:t>andrea.vaiuso@community.unipa.it</a:t>
            </a:r>
            <a:endParaRPr lang="it-IT" sz="1200" dirty="0"/>
          </a:p>
        </p:txBody>
      </p:sp>
      <p:pic>
        <p:nvPicPr>
          <p:cNvPr id="11" name="Immagine 10">
            <a:extLst>
              <a:ext uri="{FF2B5EF4-FFF2-40B4-BE49-F238E27FC236}">
                <a16:creationId xmlns:a16="http://schemas.microsoft.com/office/drawing/2014/main" id="{42CBB82C-0B69-604D-A59A-3861505CD9B2}"/>
              </a:ext>
            </a:extLst>
          </p:cNvPr>
          <p:cNvPicPr>
            <a:picLocks noChangeAspect="1"/>
          </p:cNvPicPr>
          <p:nvPr/>
        </p:nvPicPr>
        <p:blipFill>
          <a:blip r:embed="rId3"/>
          <a:stretch>
            <a:fillRect/>
          </a:stretch>
        </p:blipFill>
        <p:spPr>
          <a:xfrm>
            <a:off x="5298388" y="3078326"/>
            <a:ext cx="1595224" cy="1595224"/>
          </a:xfrm>
          <a:prstGeom prst="rect">
            <a:avLst/>
          </a:prstGeom>
        </p:spPr>
      </p:pic>
      <p:sp>
        <p:nvSpPr>
          <p:cNvPr id="13" name="CasellaDiTesto 12">
            <a:extLst>
              <a:ext uri="{FF2B5EF4-FFF2-40B4-BE49-F238E27FC236}">
                <a16:creationId xmlns:a16="http://schemas.microsoft.com/office/drawing/2014/main" id="{5179D9C7-52ED-9342-B488-846C74DAAEF4}"/>
              </a:ext>
            </a:extLst>
          </p:cNvPr>
          <p:cNvSpPr txBox="1"/>
          <p:nvPr/>
        </p:nvSpPr>
        <p:spPr>
          <a:xfrm>
            <a:off x="4480034" y="4847706"/>
            <a:ext cx="3231931" cy="461665"/>
          </a:xfrm>
          <a:prstGeom prst="rect">
            <a:avLst/>
          </a:prstGeom>
          <a:noFill/>
        </p:spPr>
        <p:txBody>
          <a:bodyPr wrap="square" rtlCol="0">
            <a:spAutoFit/>
          </a:bodyPr>
          <a:lstStyle/>
          <a:p>
            <a:pPr algn="ctr"/>
            <a:r>
              <a:rPr lang="it-IT" sz="2400" b="1" dirty="0"/>
              <a:t>Luca La Barbera</a:t>
            </a:r>
          </a:p>
        </p:txBody>
      </p:sp>
      <p:sp>
        <p:nvSpPr>
          <p:cNvPr id="14" name="CasellaDiTesto 13">
            <a:extLst>
              <a:ext uri="{FF2B5EF4-FFF2-40B4-BE49-F238E27FC236}">
                <a16:creationId xmlns:a16="http://schemas.microsoft.com/office/drawing/2014/main" id="{FA8F8FD5-48B6-D34E-9BCF-7176826FD3A1}"/>
              </a:ext>
            </a:extLst>
          </p:cNvPr>
          <p:cNvSpPr txBox="1"/>
          <p:nvPr/>
        </p:nvSpPr>
        <p:spPr>
          <a:xfrm>
            <a:off x="4200196" y="5353462"/>
            <a:ext cx="3791606" cy="523220"/>
          </a:xfrm>
          <a:prstGeom prst="rect">
            <a:avLst/>
          </a:prstGeom>
          <a:noFill/>
        </p:spPr>
        <p:txBody>
          <a:bodyPr wrap="square" rtlCol="0">
            <a:spAutoFit/>
          </a:bodyPr>
          <a:lstStyle/>
          <a:p>
            <a:pPr algn="ctr"/>
            <a:r>
              <a:rPr lang="it-IT" sz="1600" dirty="0" err="1"/>
              <a:t>Tel</a:t>
            </a:r>
            <a:r>
              <a:rPr lang="it-IT" sz="1600" dirty="0"/>
              <a:t>: +39 3271530104</a:t>
            </a:r>
          </a:p>
          <a:p>
            <a:pPr algn="ctr"/>
            <a:r>
              <a:rPr lang="it-IT" sz="1200" dirty="0"/>
              <a:t>luca.labarbera02@community.unipa.it</a:t>
            </a:r>
          </a:p>
        </p:txBody>
      </p:sp>
      <p:pic>
        <p:nvPicPr>
          <p:cNvPr id="19" name="Immagine 18">
            <a:extLst>
              <a:ext uri="{FF2B5EF4-FFF2-40B4-BE49-F238E27FC236}">
                <a16:creationId xmlns:a16="http://schemas.microsoft.com/office/drawing/2014/main" id="{B8F672DD-B4ED-8644-8E98-440C65DF7D8C}"/>
              </a:ext>
            </a:extLst>
          </p:cNvPr>
          <p:cNvPicPr>
            <a:picLocks noChangeAspect="1"/>
          </p:cNvPicPr>
          <p:nvPr/>
        </p:nvPicPr>
        <p:blipFill rotWithShape="1">
          <a:blip r:embed="rId4"/>
          <a:srcRect t="30697" b="18716"/>
          <a:stretch/>
        </p:blipFill>
        <p:spPr>
          <a:xfrm>
            <a:off x="0" y="0"/>
            <a:ext cx="12192000" cy="2492371"/>
          </a:xfrm>
          <a:prstGeom prst="rect">
            <a:avLst/>
          </a:prstGeom>
        </p:spPr>
      </p:pic>
      <p:pic>
        <p:nvPicPr>
          <p:cNvPr id="21" name="Immagine 20">
            <a:extLst>
              <a:ext uri="{FF2B5EF4-FFF2-40B4-BE49-F238E27FC236}">
                <a16:creationId xmlns:a16="http://schemas.microsoft.com/office/drawing/2014/main" id="{7366DD0D-EA5B-DF45-A5D8-4C89F69AD584}"/>
              </a:ext>
            </a:extLst>
          </p:cNvPr>
          <p:cNvPicPr>
            <a:picLocks noChangeAspect="1"/>
          </p:cNvPicPr>
          <p:nvPr/>
        </p:nvPicPr>
        <p:blipFill>
          <a:blip r:embed="rId5"/>
          <a:stretch>
            <a:fillRect/>
          </a:stretch>
        </p:blipFill>
        <p:spPr>
          <a:xfrm>
            <a:off x="8722731" y="3073177"/>
            <a:ext cx="1595224" cy="1595224"/>
          </a:xfrm>
          <a:prstGeom prst="rect">
            <a:avLst/>
          </a:prstGeom>
        </p:spPr>
      </p:pic>
      <p:sp>
        <p:nvSpPr>
          <p:cNvPr id="22" name="CasellaDiTesto 21">
            <a:extLst>
              <a:ext uri="{FF2B5EF4-FFF2-40B4-BE49-F238E27FC236}">
                <a16:creationId xmlns:a16="http://schemas.microsoft.com/office/drawing/2014/main" id="{724EF8DF-6F2A-2342-A96F-5DB7992E846D}"/>
              </a:ext>
            </a:extLst>
          </p:cNvPr>
          <p:cNvSpPr txBox="1"/>
          <p:nvPr/>
        </p:nvSpPr>
        <p:spPr>
          <a:xfrm>
            <a:off x="7904377" y="4844069"/>
            <a:ext cx="3231931" cy="461665"/>
          </a:xfrm>
          <a:prstGeom prst="rect">
            <a:avLst/>
          </a:prstGeom>
          <a:noFill/>
        </p:spPr>
        <p:txBody>
          <a:bodyPr wrap="square" rtlCol="0">
            <a:spAutoFit/>
          </a:bodyPr>
          <a:lstStyle/>
          <a:p>
            <a:pPr algn="ctr"/>
            <a:r>
              <a:rPr lang="it-IT" sz="2400" b="1" dirty="0"/>
              <a:t>Salvatore Drago</a:t>
            </a:r>
          </a:p>
        </p:txBody>
      </p:sp>
      <p:sp>
        <p:nvSpPr>
          <p:cNvPr id="23" name="CasellaDiTesto 22">
            <a:extLst>
              <a:ext uri="{FF2B5EF4-FFF2-40B4-BE49-F238E27FC236}">
                <a16:creationId xmlns:a16="http://schemas.microsoft.com/office/drawing/2014/main" id="{B82DF0E0-025A-C541-AD29-C76E54636D7F}"/>
              </a:ext>
            </a:extLst>
          </p:cNvPr>
          <p:cNvSpPr txBox="1"/>
          <p:nvPr/>
        </p:nvSpPr>
        <p:spPr>
          <a:xfrm>
            <a:off x="7711965" y="5349825"/>
            <a:ext cx="3791606" cy="523220"/>
          </a:xfrm>
          <a:prstGeom prst="rect">
            <a:avLst/>
          </a:prstGeom>
          <a:noFill/>
        </p:spPr>
        <p:txBody>
          <a:bodyPr wrap="square" rtlCol="0">
            <a:spAutoFit/>
          </a:bodyPr>
          <a:lstStyle/>
          <a:p>
            <a:pPr algn="ctr"/>
            <a:r>
              <a:rPr lang="it-IT" sz="1600" dirty="0" err="1"/>
              <a:t>Tel</a:t>
            </a:r>
            <a:r>
              <a:rPr lang="it-IT" sz="1600" dirty="0"/>
              <a:t>: +39 366 8410024</a:t>
            </a:r>
          </a:p>
          <a:p>
            <a:pPr algn="ctr"/>
            <a:r>
              <a:rPr lang="it-IT" sz="1200" dirty="0"/>
              <a:t>salvatore.drago06@community.unipa.it</a:t>
            </a:r>
          </a:p>
        </p:txBody>
      </p:sp>
    </p:spTree>
    <p:extLst>
      <p:ext uri="{BB962C8B-B14F-4D97-AF65-F5344CB8AC3E}">
        <p14:creationId xmlns:p14="http://schemas.microsoft.com/office/powerpoint/2010/main" val="89201737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13F27D66-B75A-2849-9F87-3ECEFCCC03C9}"/>
              </a:ext>
            </a:extLst>
          </p:cNvPr>
          <p:cNvPicPr>
            <a:picLocks noChangeAspect="1"/>
          </p:cNvPicPr>
          <p:nvPr/>
        </p:nvPicPr>
        <p:blipFill rotWithShape="1">
          <a:blip r:embed="rId3"/>
          <a:srcRect t="51011" b="4778"/>
          <a:stretch/>
        </p:blipFill>
        <p:spPr>
          <a:xfrm>
            <a:off x="0" y="0"/>
            <a:ext cx="12192000" cy="2593075"/>
          </a:xfrm>
          <a:prstGeom prst="rect">
            <a:avLst/>
          </a:prstGeom>
        </p:spPr>
      </p:pic>
      <p:pic>
        <p:nvPicPr>
          <p:cNvPr id="14" name="Immagine 13">
            <a:extLst>
              <a:ext uri="{FF2B5EF4-FFF2-40B4-BE49-F238E27FC236}">
                <a16:creationId xmlns:a16="http://schemas.microsoft.com/office/drawing/2014/main" id="{3720F644-C1C9-6A48-B458-E4FEA1CEA0D9}"/>
              </a:ext>
            </a:extLst>
          </p:cNvPr>
          <p:cNvPicPr>
            <a:picLocks noChangeAspect="1"/>
          </p:cNvPicPr>
          <p:nvPr/>
        </p:nvPicPr>
        <p:blipFill>
          <a:blip r:embed="rId4"/>
          <a:stretch>
            <a:fillRect/>
          </a:stretch>
        </p:blipFill>
        <p:spPr>
          <a:xfrm>
            <a:off x="0" y="-7203"/>
            <a:ext cx="12192000" cy="2593075"/>
          </a:xfrm>
          <a:prstGeom prst="rect">
            <a:avLst/>
          </a:prstGeom>
        </p:spPr>
      </p:pic>
      <p:sp>
        <p:nvSpPr>
          <p:cNvPr id="2" name="Titolo 1">
            <a:extLst>
              <a:ext uri="{FF2B5EF4-FFF2-40B4-BE49-F238E27FC236}">
                <a16:creationId xmlns:a16="http://schemas.microsoft.com/office/drawing/2014/main" id="{57DC8E4C-B4AC-044C-8731-50193FD8FA07}"/>
              </a:ext>
            </a:extLst>
          </p:cNvPr>
          <p:cNvSpPr>
            <a:spLocks noGrp="1"/>
          </p:cNvSpPr>
          <p:nvPr>
            <p:ph type="title"/>
          </p:nvPr>
        </p:nvSpPr>
        <p:spPr>
          <a:xfrm>
            <a:off x="374337" y="804109"/>
            <a:ext cx="10571998" cy="970450"/>
          </a:xfrm>
        </p:spPr>
        <p:txBody>
          <a:bodyPr/>
          <a:lstStyle/>
          <a:p>
            <a:r>
              <a:rPr lang="it-IT" dirty="0"/>
              <a:t>Introduzione</a:t>
            </a:r>
          </a:p>
        </p:txBody>
      </p:sp>
      <p:sp>
        <p:nvSpPr>
          <p:cNvPr id="12" name="Content Placeholder 2">
            <a:extLst>
              <a:ext uri="{FF2B5EF4-FFF2-40B4-BE49-F238E27FC236}">
                <a16:creationId xmlns:a16="http://schemas.microsoft.com/office/drawing/2014/main" id="{0D2BB424-86EB-7F45-8EE9-685820009D21}"/>
              </a:ext>
            </a:extLst>
          </p:cNvPr>
          <p:cNvSpPr txBox="1">
            <a:spLocks/>
          </p:cNvSpPr>
          <p:nvPr/>
        </p:nvSpPr>
        <p:spPr>
          <a:xfrm>
            <a:off x="551708" y="2943059"/>
            <a:ext cx="11088584" cy="3503838"/>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it-IT" sz="2400" b="1" dirty="0">
                <a:solidFill>
                  <a:srgbClr val="FFC000"/>
                </a:solidFill>
                <a:latin typeface="+mj-lt"/>
                <a:ea typeface="Times New Roman" panose="02020603050405020304" pitchFamily="18" charset="0"/>
              </a:rPr>
              <a:t>INTRODUZIONE</a:t>
            </a:r>
            <a:endParaRPr lang="it-IT" sz="2400" dirty="0">
              <a:solidFill>
                <a:srgbClr val="FFC000"/>
              </a:solidFill>
              <a:latin typeface="+mj-lt"/>
              <a:ea typeface="Times New Roman" panose="02020603050405020304" pitchFamily="18" charset="0"/>
            </a:endParaRPr>
          </a:p>
          <a:p>
            <a:r>
              <a:rPr lang="it-IT" sz="2400" dirty="0">
                <a:ea typeface="Times New Roman" panose="02020603050405020304" pitchFamily="18" charset="0"/>
              </a:rPr>
              <a:t>Il progetto </a:t>
            </a:r>
            <a:r>
              <a:rPr lang="it-IT" sz="2400" dirty="0" err="1">
                <a:ea typeface="Times New Roman" panose="02020603050405020304" pitchFamily="18" charset="0"/>
              </a:rPr>
              <a:t>SKYDroppers</a:t>
            </a:r>
            <a:r>
              <a:rPr lang="it-IT" sz="2400" dirty="0">
                <a:ea typeface="Times New Roman" panose="02020603050405020304" pitchFamily="18" charset="0"/>
              </a:rPr>
              <a:t> nasce con l’intento di automatizzare i processi di consegna di prodotti delle grandi aziende tramite l’utilizzo di droni quadrirotori capaci di trasportare pacchi di piccole e medie dimensioni, coordinandosi per ottimizzare i tempi di consegna </a:t>
            </a:r>
          </a:p>
          <a:p>
            <a:pPr marL="0" indent="0">
              <a:buFont typeface="Wingdings 2" charset="2"/>
              <a:buNone/>
            </a:pPr>
            <a:r>
              <a:rPr lang="it-IT" sz="2400" b="1" dirty="0">
                <a:solidFill>
                  <a:srgbClr val="FFC000"/>
                </a:solidFill>
                <a:latin typeface="+mj-lt"/>
                <a:ea typeface="Times New Roman" panose="02020603050405020304" pitchFamily="18" charset="0"/>
              </a:rPr>
              <a:t>TECNOLOGIA UTILIZZATA</a:t>
            </a:r>
          </a:p>
          <a:p>
            <a:r>
              <a:rPr lang="it-IT" sz="2400" dirty="0">
                <a:ea typeface="Times New Roman" panose="02020603050405020304" pitchFamily="18" charset="0"/>
              </a:rPr>
              <a:t>I droni utilizzati sono </a:t>
            </a:r>
            <a:r>
              <a:rPr lang="it-IT" sz="2400" dirty="0" err="1">
                <a:ea typeface="Times New Roman" panose="02020603050405020304" pitchFamily="18" charset="0"/>
              </a:rPr>
              <a:t>Dji</a:t>
            </a:r>
            <a:r>
              <a:rPr lang="it-IT" sz="2400" dirty="0">
                <a:ea typeface="Times New Roman" panose="02020603050405020304" pitchFamily="18" charset="0"/>
              </a:rPr>
              <a:t> </a:t>
            </a:r>
            <a:r>
              <a:rPr lang="it-IT" sz="2400" dirty="0" err="1">
                <a:ea typeface="Times New Roman" panose="02020603050405020304" pitchFamily="18" charset="0"/>
              </a:rPr>
              <a:t>Mavic</a:t>
            </a:r>
            <a:r>
              <a:rPr lang="it-IT" sz="2400" dirty="0">
                <a:ea typeface="Times New Roman" panose="02020603050405020304" pitchFamily="18" charset="0"/>
              </a:rPr>
              <a:t> 2 Pro, opportunamente modificati e simulati tramite il software </a:t>
            </a:r>
            <a:r>
              <a:rPr lang="it-IT" sz="2400" dirty="0" err="1">
                <a:ea typeface="Times New Roman" panose="02020603050405020304" pitchFamily="18" charset="0"/>
              </a:rPr>
              <a:t>Webots</a:t>
            </a:r>
            <a:endParaRPr lang="it-IT" sz="2400" b="1" dirty="0">
              <a:latin typeface="+mj-lt"/>
              <a:ea typeface="Times New Roman" panose="02020603050405020304" pitchFamily="18" charset="0"/>
            </a:endParaRPr>
          </a:p>
        </p:txBody>
      </p:sp>
    </p:spTree>
    <p:extLst>
      <p:ext uri="{BB962C8B-B14F-4D97-AF65-F5344CB8AC3E}">
        <p14:creationId xmlns:p14="http://schemas.microsoft.com/office/powerpoint/2010/main" val="228146804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0" y="1417638"/>
            <a:ext cx="12192000" cy="11902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8" name="Titolo 7">
            <a:extLst>
              <a:ext uri="{FF2B5EF4-FFF2-40B4-BE49-F238E27FC236}">
                <a16:creationId xmlns:a16="http://schemas.microsoft.com/office/drawing/2014/main" id="{0B47033F-8186-F849-8A6F-3E4E50EC08F6}"/>
              </a:ext>
            </a:extLst>
          </p:cNvPr>
          <p:cNvSpPr>
            <a:spLocks noGrp="1"/>
          </p:cNvSpPr>
          <p:nvPr>
            <p:ph type="title"/>
          </p:nvPr>
        </p:nvSpPr>
        <p:spPr>
          <a:xfrm>
            <a:off x="810001" y="65049"/>
            <a:ext cx="10571998" cy="733344"/>
          </a:xfrm>
        </p:spPr>
        <p:txBody>
          <a:bodyPr/>
          <a:lstStyle/>
          <a:p>
            <a:pPr algn="ctr"/>
            <a:r>
              <a:rPr lang="it-IT" dirty="0"/>
              <a:t>DJI MAVIC 2 PRO</a:t>
            </a:r>
          </a:p>
        </p:txBody>
      </p:sp>
      <p:grpSp>
        <p:nvGrpSpPr>
          <p:cNvPr id="16" name="Gruppo 15">
            <a:extLst>
              <a:ext uri="{FF2B5EF4-FFF2-40B4-BE49-F238E27FC236}">
                <a16:creationId xmlns:a16="http://schemas.microsoft.com/office/drawing/2014/main" id="{FD2D33DD-CA9D-4B4F-AFF7-88D0D2B192AE}"/>
              </a:ext>
            </a:extLst>
          </p:cNvPr>
          <p:cNvGrpSpPr/>
          <p:nvPr/>
        </p:nvGrpSpPr>
        <p:grpSpPr>
          <a:xfrm>
            <a:off x="5577619" y="2158932"/>
            <a:ext cx="6041175" cy="3889595"/>
            <a:chOff x="427863" y="2101772"/>
            <a:chExt cx="6041175" cy="3889595"/>
          </a:xfrm>
        </p:grpSpPr>
        <p:pic>
          <p:nvPicPr>
            <p:cNvPr id="10" name="Immagine 9">
              <a:extLst>
                <a:ext uri="{FF2B5EF4-FFF2-40B4-BE49-F238E27FC236}">
                  <a16:creationId xmlns:a16="http://schemas.microsoft.com/office/drawing/2014/main" id="{E4521188-7540-2A45-83E0-0C79B956DE38}"/>
                </a:ext>
              </a:extLst>
            </p:cNvPr>
            <p:cNvPicPr>
              <a:picLocks noChangeAspect="1"/>
            </p:cNvPicPr>
            <p:nvPr/>
          </p:nvPicPr>
          <p:blipFill rotWithShape="1">
            <a:blip r:embed="rId2"/>
            <a:srcRect l="7672" t="11821" r="7418" b="9628"/>
            <a:stretch/>
          </p:blipFill>
          <p:spPr>
            <a:xfrm>
              <a:off x="427863" y="2265528"/>
              <a:ext cx="6041175" cy="3725839"/>
            </a:xfrm>
            <a:prstGeom prst="rect">
              <a:avLst/>
            </a:prstGeom>
          </p:spPr>
        </p:pic>
        <p:pic>
          <p:nvPicPr>
            <p:cNvPr id="12" name="Immagine 11">
              <a:extLst>
                <a:ext uri="{FF2B5EF4-FFF2-40B4-BE49-F238E27FC236}">
                  <a16:creationId xmlns:a16="http://schemas.microsoft.com/office/drawing/2014/main" id="{911A5CC4-33FC-B943-94BD-2A65E2643663}"/>
                </a:ext>
              </a:extLst>
            </p:cNvPr>
            <p:cNvPicPr>
              <a:picLocks noChangeAspect="1"/>
            </p:cNvPicPr>
            <p:nvPr/>
          </p:nvPicPr>
          <p:blipFill>
            <a:blip r:embed="rId3"/>
            <a:stretch>
              <a:fillRect/>
            </a:stretch>
          </p:blipFill>
          <p:spPr>
            <a:xfrm>
              <a:off x="689212" y="2101772"/>
              <a:ext cx="880281" cy="506162"/>
            </a:xfrm>
            <a:prstGeom prst="rect">
              <a:avLst/>
            </a:prstGeom>
          </p:spPr>
        </p:pic>
      </p:grpSp>
      <p:sp>
        <p:nvSpPr>
          <p:cNvPr id="13" name="CasellaDiTesto 12">
            <a:extLst>
              <a:ext uri="{FF2B5EF4-FFF2-40B4-BE49-F238E27FC236}">
                <a16:creationId xmlns:a16="http://schemas.microsoft.com/office/drawing/2014/main" id="{22247E38-1160-CB49-AC4D-8E58E0016C2A}"/>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CARATTERISTICHE DEL ROBOT</a:t>
            </a:r>
          </a:p>
        </p:txBody>
      </p:sp>
      <p:sp>
        <p:nvSpPr>
          <p:cNvPr id="15" name="Content Placeholder 2">
            <a:extLst>
              <a:ext uri="{FF2B5EF4-FFF2-40B4-BE49-F238E27FC236}">
                <a16:creationId xmlns:a16="http://schemas.microsoft.com/office/drawing/2014/main" id="{7E1D5C46-829F-454C-B643-B119AF3F2C20}"/>
              </a:ext>
            </a:extLst>
          </p:cNvPr>
          <p:cNvSpPr txBox="1">
            <a:spLocks/>
          </p:cNvSpPr>
          <p:nvPr/>
        </p:nvSpPr>
        <p:spPr>
          <a:xfrm>
            <a:off x="435941" y="1665028"/>
            <a:ext cx="5017594" cy="4877404"/>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fontScale="77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it-IT" sz="2400" b="1" dirty="0">
                <a:solidFill>
                  <a:srgbClr val="FFC000"/>
                </a:solidFill>
                <a:latin typeface="+mj-lt"/>
                <a:ea typeface="Times New Roman" panose="02020603050405020304" pitchFamily="18" charset="0"/>
              </a:rPr>
              <a:t>ROBOT</a:t>
            </a:r>
            <a:endParaRPr lang="it-IT" sz="2400" dirty="0">
              <a:solidFill>
                <a:srgbClr val="FFC000"/>
              </a:solidFill>
              <a:latin typeface="+mj-lt"/>
              <a:ea typeface="Times New Roman" panose="02020603050405020304" pitchFamily="18" charset="0"/>
            </a:endParaRPr>
          </a:p>
          <a:p>
            <a:r>
              <a:rPr lang="it-IT" sz="2400" dirty="0">
                <a:ea typeface="Times New Roman" panose="02020603050405020304" pitchFamily="18" charset="0"/>
              </a:rPr>
              <a:t>Drone quadrirotore</a:t>
            </a:r>
          </a:p>
          <a:p>
            <a:pPr marL="0" indent="0">
              <a:buFont typeface="Wingdings 2" charset="2"/>
              <a:buNone/>
            </a:pPr>
            <a:r>
              <a:rPr lang="it-IT" sz="2400" b="1" dirty="0">
                <a:solidFill>
                  <a:srgbClr val="FFC000"/>
                </a:solidFill>
                <a:latin typeface="+mj-lt"/>
                <a:ea typeface="Times New Roman" panose="02020603050405020304" pitchFamily="18" charset="0"/>
              </a:rPr>
              <a:t>SENSORISTICA DI BASE</a:t>
            </a:r>
          </a:p>
          <a:p>
            <a:r>
              <a:rPr lang="it-IT" sz="2400" dirty="0">
                <a:ea typeface="Times New Roman" panose="02020603050405020304" pitchFamily="18" charset="0"/>
              </a:rPr>
              <a:t>Camera HD</a:t>
            </a:r>
          </a:p>
          <a:p>
            <a:r>
              <a:rPr lang="it-IT" sz="2400" dirty="0">
                <a:latin typeface="+mj-lt"/>
                <a:ea typeface="Times New Roman" panose="02020603050405020304" pitchFamily="18" charset="0"/>
              </a:rPr>
              <a:t>Bussola</a:t>
            </a:r>
          </a:p>
          <a:p>
            <a:r>
              <a:rPr lang="it-IT" sz="2400" dirty="0">
                <a:latin typeface="+mj-lt"/>
                <a:ea typeface="Times New Roman" panose="02020603050405020304" pitchFamily="18" charset="0"/>
              </a:rPr>
              <a:t>Giroscopio</a:t>
            </a:r>
          </a:p>
          <a:p>
            <a:r>
              <a:rPr lang="it-IT" sz="2400" dirty="0">
                <a:latin typeface="+mj-lt"/>
                <a:ea typeface="Times New Roman" panose="02020603050405020304" pitchFamily="18" charset="0"/>
              </a:rPr>
              <a:t>Batteria</a:t>
            </a:r>
          </a:p>
          <a:p>
            <a:r>
              <a:rPr lang="it-IT" sz="2400" dirty="0">
                <a:latin typeface="+mj-lt"/>
                <a:ea typeface="Times New Roman" panose="02020603050405020304" pitchFamily="18" charset="0"/>
              </a:rPr>
              <a:t>Unità inerziale</a:t>
            </a:r>
          </a:p>
          <a:p>
            <a:pPr marL="0" indent="0">
              <a:buNone/>
            </a:pPr>
            <a:r>
              <a:rPr lang="it-IT" sz="2400" b="1" dirty="0">
                <a:solidFill>
                  <a:srgbClr val="FFC000"/>
                </a:solidFill>
                <a:ea typeface="Times New Roman" panose="02020603050405020304" pitchFamily="18" charset="0"/>
              </a:rPr>
              <a:t>SENSORISTICA AGGIUNTA</a:t>
            </a:r>
          </a:p>
          <a:p>
            <a:r>
              <a:rPr lang="it-IT" sz="2400" dirty="0">
                <a:ea typeface="Times New Roman" panose="02020603050405020304" pitchFamily="18" charset="0"/>
              </a:rPr>
              <a:t>6 Sensori ad ultrasuoni per la distanza</a:t>
            </a:r>
          </a:p>
          <a:p>
            <a:r>
              <a:rPr lang="it-IT" sz="2400" dirty="0">
                <a:ea typeface="Times New Roman" panose="02020603050405020304" pitchFamily="18" charset="0"/>
              </a:rPr>
              <a:t>Magnete per aggancio pacchi</a:t>
            </a:r>
          </a:p>
          <a:p>
            <a:r>
              <a:rPr lang="it-IT" sz="2400" dirty="0">
                <a:ea typeface="Times New Roman" panose="02020603050405020304" pitchFamily="18" charset="0"/>
              </a:rPr>
              <a:t>Un ricevitore radio</a:t>
            </a:r>
          </a:p>
          <a:p>
            <a:r>
              <a:rPr lang="it-IT" sz="2400" dirty="0">
                <a:ea typeface="Times New Roman" panose="02020603050405020304" pitchFamily="18" charset="0"/>
              </a:rPr>
              <a:t>Un emettitore radio</a:t>
            </a:r>
          </a:p>
        </p:txBody>
      </p:sp>
    </p:spTree>
    <p:extLst>
      <p:ext uri="{BB962C8B-B14F-4D97-AF65-F5344CB8AC3E}">
        <p14:creationId xmlns:p14="http://schemas.microsoft.com/office/powerpoint/2010/main" val="47356890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magine 15">
            <a:extLst>
              <a:ext uri="{FF2B5EF4-FFF2-40B4-BE49-F238E27FC236}">
                <a16:creationId xmlns:a16="http://schemas.microsoft.com/office/drawing/2014/main" id="{8AB17208-93D2-9649-A63C-C4D5C886B251}"/>
              </a:ext>
            </a:extLst>
          </p:cNvPr>
          <p:cNvPicPr>
            <a:picLocks noChangeAspect="1"/>
          </p:cNvPicPr>
          <p:nvPr/>
        </p:nvPicPr>
        <p:blipFill>
          <a:blip r:embed="rId3"/>
          <a:stretch>
            <a:fillRect/>
          </a:stretch>
        </p:blipFill>
        <p:spPr>
          <a:xfrm>
            <a:off x="0" y="0"/>
            <a:ext cx="12192000" cy="4959140"/>
          </a:xfrm>
          <a:prstGeom prst="rect">
            <a:avLst/>
          </a:prstGeom>
        </p:spPr>
      </p:pic>
      <p:sp>
        <p:nvSpPr>
          <p:cNvPr id="3" name="Sottotitolo 2">
            <a:extLst>
              <a:ext uri="{FF2B5EF4-FFF2-40B4-BE49-F238E27FC236}">
                <a16:creationId xmlns:a16="http://schemas.microsoft.com/office/drawing/2014/main" id="{B4FE7FB3-C8D1-E148-AAA4-4A3F1C6CBF15}"/>
              </a:ext>
            </a:extLst>
          </p:cNvPr>
          <p:cNvSpPr>
            <a:spLocks noGrp="1"/>
          </p:cNvSpPr>
          <p:nvPr>
            <p:ph type="subTitle" idx="1"/>
          </p:nvPr>
        </p:nvSpPr>
        <p:spPr>
          <a:xfrm>
            <a:off x="381375" y="5340319"/>
            <a:ext cx="10572000" cy="434974"/>
          </a:xfrm>
          <a:noFill/>
          <a:ln>
            <a:noFill/>
          </a:ln>
        </p:spPr>
        <p:style>
          <a:lnRef idx="0">
            <a:scrgbClr r="0" g="0" b="0"/>
          </a:lnRef>
          <a:fillRef idx="0">
            <a:scrgbClr r="0" g="0" b="0"/>
          </a:fillRef>
          <a:effectRef idx="0">
            <a:scrgbClr r="0" g="0" b="0"/>
          </a:effectRef>
          <a:fontRef idx="minor">
            <a:schemeClr val="dk1"/>
          </a:fontRef>
        </p:style>
        <p:txBody>
          <a:bodyPr>
            <a:normAutofit/>
          </a:bodyPr>
          <a:lstStyle/>
          <a:p>
            <a:r>
              <a:rPr lang="it-IT" sz="2000" b="1" dirty="0"/>
              <a:t>PARTE 1</a:t>
            </a:r>
          </a:p>
        </p:txBody>
      </p:sp>
      <p:sp>
        <p:nvSpPr>
          <p:cNvPr id="12" name="CasellaDiTesto 11">
            <a:extLst>
              <a:ext uri="{FF2B5EF4-FFF2-40B4-BE49-F238E27FC236}">
                <a16:creationId xmlns:a16="http://schemas.microsoft.com/office/drawing/2014/main" id="{9AE30267-6E2C-8A4F-AB54-A7AE249EBC98}"/>
              </a:ext>
            </a:extLst>
          </p:cNvPr>
          <p:cNvSpPr txBox="1"/>
          <p:nvPr/>
        </p:nvSpPr>
        <p:spPr>
          <a:xfrm>
            <a:off x="381375" y="5746717"/>
            <a:ext cx="10629900" cy="338554"/>
          </a:xfrm>
          <a:prstGeom prst="rect">
            <a:avLst/>
          </a:prstGeom>
          <a:noFill/>
        </p:spPr>
        <p:txBody>
          <a:bodyPr wrap="square" rtlCol="0">
            <a:spAutoFit/>
          </a:bodyPr>
          <a:lstStyle/>
          <a:p>
            <a:r>
              <a:rPr lang="it-IT" sz="1600" dirty="0"/>
              <a:t>Laurea magistrale in ingegneria informatica. Corso di Robotica</a:t>
            </a:r>
          </a:p>
        </p:txBody>
      </p:sp>
      <p:sp>
        <p:nvSpPr>
          <p:cNvPr id="2" name="CasellaDiTesto 1">
            <a:extLst>
              <a:ext uri="{FF2B5EF4-FFF2-40B4-BE49-F238E27FC236}">
                <a16:creationId xmlns:a16="http://schemas.microsoft.com/office/drawing/2014/main" id="{DE675DDB-78D8-1C41-A2A2-988346CE0CF9}"/>
              </a:ext>
            </a:extLst>
          </p:cNvPr>
          <p:cNvSpPr txBox="1"/>
          <p:nvPr/>
        </p:nvSpPr>
        <p:spPr>
          <a:xfrm>
            <a:off x="381376" y="6181691"/>
            <a:ext cx="7427840" cy="338554"/>
          </a:xfrm>
          <a:prstGeom prst="rect">
            <a:avLst/>
          </a:prstGeom>
          <a:noFill/>
        </p:spPr>
        <p:txBody>
          <a:bodyPr wrap="square" rtlCol="0">
            <a:spAutoFit/>
          </a:bodyPr>
          <a:lstStyle/>
          <a:p>
            <a:r>
              <a:rPr lang="it-IT" sz="1600" b="1" dirty="0">
                <a:solidFill>
                  <a:schemeClr val="bg1">
                    <a:lumMod val="50000"/>
                  </a:schemeClr>
                </a:solidFill>
              </a:rPr>
              <a:t>Professore: Antonio </a:t>
            </a:r>
            <a:r>
              <a:rPr lang="it-IT" sz="1600" b="1" dirty="0" err="1">
                <a:solidFill>
                  <a:schemeClr val="bg1">
                    <a:lumMod val="50000"/>
                  </a:schemeClr>
                </a:solidFill>
              </a:rPr>
              <a:t>Chella</a:t>
            </a:r>
            <a:endParaRPr lang="it-IT" sz="1600" b="1" dirty="0">
              <a:solidFill>
                <a:schemeClr val="bg1">
                  <a:lumMod val="50000"/>
                </a:schemeClr>
              </a:solidFill>
            </a:endParaRPr>
          </a:p>
        </p:txBody>
      </p:sp>
      <p:sp>
        <p:nvSpPr>
          <p:cNvPr id="4" name="CasellaDiTesto 3">
            <a:extLst>
              <a:ext uri="{FF2B5EF4-FFF2-40B4-BE49-F238E27FC236}">
                <a16:creationId xmlns:a16="http://schemas.microsoft.com/office/drawing/2014/main" id="{7EDA48F7-84A0-7646-B134-6A570E447664}"/>
              </a:ext>
            </a:extLst>
          </p:cNvPr>
          <p:cNvSpPr txBox="1"/>
          <p:nvPr/>
        </p:nvSpPr>
        <p:spPr>
          <a:xfrm>
            <a:off x="217634" y="1804430"/>
            <a:ext cx="8579525" cy="3154710"/>
          </a:xfrm>
          <a:prstGeom prst="rect">
            <a:avLst/>
          </a:prstGeom>
          <a:noFill/>
        </p:spPr>
        <p:txBody>
          <a:bodyPr wrap="square" rtlCol="0">
            <a:spAutoFit/>
          </a:bodyPr>
          <a:lstStyle/>
          <a:p>
            <a:r>
              <a:rPr lang="it-IT" sz="19900" b="1" dirty="0">
                <a:solidFill>
                  <a:schemeClr val="bg1"/>
                </a:solidFill>
              </a:rPr>
              <a:t>C</a:t>
            </a:r>
            <a:r>
              <a:rPr lang="it-IT" sz="8800" b="1" dirty="0">
                <a:solidFill>
                  <a:schemeClr val="bg1"/>
                </a:solidFill>
              </a:rPr>
              <a:t>inematica</a:t>
            </a:r>
          </a:p>
        </p:txBody>
      </p:sp>
      <p:sp>
        <p:nvSpPr>
          <p:cNvPr id="17" name="Triangolo 16">
            <a:extLst>
              <a:ext uri="{FF2B5EF4-FFF2-40B4-BE49-F238E27FC236}">
                <a16:creationId xmlns:a16="http://schemas.microsoft.com/office/drawing/2014/main" id="{035C02EC-57C6-E44A-8BD2-63C959ECD472}"/>
              </a:ext>
            </a:extLst>
          </p:cNvPr>
          <p:cNvSpPr/>
          <p:nvPr/>
        </p:nvSpPr>
        <p:spPr>
          <a:xfrm rot="10800000">
            <a:off x="1944414" y="4959140"/>
            <a:ext cx="882869" cy="306543"/>
          </a:xfrm>
          <a:prstGeom prst="triangle">
            <a:avLst/>
          </a:prstGeom>
          <a:solidFill>
            <a:srgbClr val="8A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a:extLst>
              <a:ext uri="{FF2B5EF4-FFF2-40B4-BE49-F238E27FC236}">
                <a16:creationId xmlns:a16="http://schemas.microsoft.com/office/drawing/2014/main" id="{920D28F6-D902-C144-97E5-6FB7E0FA090F}"/>
              </a:ext>
            </a:extLst>
          </p:cNvPr>
          <p:cNvPicPr>
            <a:picLocks noChangeAspect="1"/>
          </p:cNvPicPr>
          <p:nvPr/>
        </p:nvPicPr>
        <p:blipFill>
          <a:blip r:embed="rId4"/>
          <a:stretch>
            <a:fillRect/>
          </a:stretch>
        </p:blipFill>
        <p:spPr>
          <a:xfrm>
            <a:off x="10953375" y="5340319"/>
            <a:ext cx="962196" cy="1111366"/>
          </a:xfrm>
          <a:prstGeom prst="rect">
            <a:avLst/>
          </a:prstGeom>
        </p:spPr>
      </p:pic>
    </p:spTree>
    <p:extLst>
      <p:ext uri="{BB962C8B-B14F-4D97-AF65-F5344CB8AC3E}">
        <p14:creationId xmlns:p14="http://schemas.microsoft.com/office/powerpoint/2010/main" val="154275490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0" y="1417638"/>
            <a:ext cx="12192000" cy="11902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3" name="Immagine 2">
            <a:extLst>
              <a:ext uri="{FF2B5EF4-FFF2-40B4-BE49-F238E27FC236}">
                <a16:creationId xmlns:a16="http://schemas.microsoft.com/office/drawing/2014/main" id="{9308AED9-A1EA-0543-B950-7996D3A015C9}"/>
              </a:ext>
            </a:extLst>
          </p:cNvPr>
          <p:cNvPicPr>
            <a:picLocks noChangeAspect="1"/>
          </p:cNvPicPr>
          <p:nvPr/>
        </p:nvPicPr>
        <p:blipFill rotWithShape="1">
          <a:blip r:embed="rId2"/>
          <a:srcRect l="5698"/>
          <a:stretch/>
        </p:blipFill>
        <p:spPr>
          <a:xfrm>
            <a:off x="0" y="1587567"/>
            <a:ext cx="7915700" cy="5093011"/>
          </a:xfrm>
          <a:prstGeom prst="rect">
            <a:avLst/>
          </a:prstGeom>
        </p:spPr>
      </p:pic>
      <p:sp>
        <p:nvSpPr>
          <p:cNvPr id="11" name="Content Placeholder 2">
            <a:extLst>
              <a:ext uri="{FF2B5EF4-FFF2-40B4-BE49-F238E27FC236}">
                <a16:creationId xmlns:a16="http://schemas.microsoft.com/office/drawing/2014/main" id="{4C7A8A73-A945-EF4A-AF3F-5723F29DE41E}"/>
              </a:ext>
            </a:extLst>
          </p:cNvPr>
          <p:cNvSpPr txBox="1">
            <a:spLocks/>
          </p:cNvSpPr>
          <p:nvPr/>
        </p:nvSpPr>
        <p:spPr>
          <a:xfrm>
            <a:off x="7764789" y="1695370"/>
            <a:ext cx="4217945" cy="4877404"/>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fontScale="92500" lnSpcReduction="1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it-IT" sz="2400" dirty="0">
                <a:ea typeface="Times New Roman" panose="02020603050405020304" pitchFamily="18" charset="0"/>
              </a:rPr>
              <a:t>La velocità dei quattro rotori regola il livello di imbardata, rollio e beccheggio.</a:t>
            </a:r>
          </a:p>
          <a:p>
            <a:pPr marL="0" indent="0">
              <a:buFont typeface="Wingdings 2" charset="2"/>
              <a:buNone/>
            </a:pPr>
            <a:r>
              <a:rPr lang="it-IT" sz="2400" dirty="0">
                <a:ea typeface="Times New Roman" panose="02020603050405020304" pitchFamily="18" charset="0"/>
              </a:rPr>
              <a:t>Il controllore agisce su un algoritmo di stabilizzazione che costringe il robot a mantenere la posizione</a:t>
            </a:r>
          </a:p>
          <a:p>
            <a:pPr marL="0" indent="0">
              <a:buFont typeface="Wingdings 2" charset="2"/>
              <a:buNone/>
            </a:pPr>
            <a:r>
              <a:rPr lang="it-IT" sz="2400" dirty="0">
                <a:ea typeface="Times New Roman" panose="02020603050405020304" pitchFamily="18" charset="0"/>
              </a:rPr>
              <a:t>Il movimento è controllato dall’alterazione delle variabili:</a:t>
            </a:r>
          </a:p>
          <a:p>
            <a:r>
              <a:rPr lang="it-IT" sz="2400" dirty="0" err="1">
                <a:ea typeface="Times New Roman" panose="02020603050405020304" pitchFamily="18" charset="0"/>
              </a:rPr>
              <a:t>Yaw_disturbance</a:t>
            </a:r>
            <a:endParaRPr lang="it-IT" sz="2400" dirty="0">
              <a:ea typeface="Times New Roman" panose="02020603050405020304" pitchFamily="18" charset="0"/>
            </a:endParaRPr>
          </a:p>
          <a:p>
            <a:r>
              <a:rPr lang="it-IT" sz="2400" dirty="0" err="1">
                <a:ea typeface="Times New Roman" panose="02020603050405020304" pitchFamily="18" charset="0"/>
              </a:rPr>
              <a:t>Roll_disturbance</a:t>
            </a:r>
            <a:endParaRPr lang="it-IT" sz="2400" dirty="0">
              <a:ea typeface="Times New Roman" panose="02020603050405020304" pitchFamily="18" charset="0"/>
            </a:endParaRPr>
          </a:p>
          <a:p>
            <a:r>
              <a:rPr lang="it-IT" sz="2400" dirty="0" err="1">
                <a:ea typeface="Times New Roman" panose="02020603050405020304" pitchFamily="18" charset="0"/>
              </a:rPr>
              <a:t>Pitch_disturbance</a:t>
            </a:r>
            <a:endParaRPr lang="it-IT" sz="2400" dirty="0">
              <a:ea typeface="Times New Roman" panose="02020603050405020304" pitchFamily="18" charset="0"/>
            </a:endParaRPr>
          </a:p>
          <a:p>
            <a:r>
              <a:rPr lang="it-IT" sz="2400" dirty="0" err="1">
                <a:ea typeface="Times New Roman" panose="02020603050405020304" pitchFamily="18" charset="0"/>
              </a:rPr>
              <a:t>Target_altitude</a:t>
            </a:r>
            <a:endParaRPr lang="it-IT" sz="2400" dirty="0">
              <a:ea typeface="Times New Roman" panose="02020603050405020304" pitchFamily="18" charset="0"/>
            </a:endParaRPr>
          </a:p>
        </p:txBody>
      </p:sp>
      <p:sp>
        <p:nvSpPr>
          <p:cNvPr id="9" name="Titolo 7">
            <a:extLst>
              <a:ext uri="{FF2B5EF4-FFF2-40B4-BE49-F238E27FC236}">
                <a16:creationId xmlns:a16="http://schemas.microsoft.com/office/drawing/2014/main" id="{B8715022-5A62-694C-8756-6EB46B489755}"/>
              </a:ext>
            </a:extLst>
          </p:cNvPr>
          <p:cNvSpPr>
            <a:spLocks noGrp="1"/>
          </p:cNvSpPr>
          <p:nvPr>
            <p:ph type="title"/>
          </p:nvPr>
        </p:nvSpPr>
        <p:spPr>
          <a:xfrm>
            <a:off x="810001" y="65049"/>
            <a:ext cx="10571998" cy="733344"/>
          </a:xfrm>
        </p:spPr>
        <p:txBody>
          <a:bodyPr/>
          <a:lstStyle/>
          <a:p>
            <a:pPr algn="ctr"/>
            <a:r>
              <a:rPr lang="it-IT" dirty="0"/>
              <a:t>CINEMATICA</a:t>
            </a:r>
          </a:p>
        </p:txBody>
      </p:sp>
      <p:sp>
        <p:nvSpPr>
          <p:cNvPr id="10" name="CasellaDiTesto 9">
            <a:extLst>
              <a:ext uri="{FF2B5EF4-FFF2-40B4-BE49-F238E27FC236}">
                <a16:creationId xmlns:a16="http://schemas.microsoft.com/office/drawing/2014/main" id="{6B7399EB-AC38-9546-A5C6-9FF1C8F93BBC}"/>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CARATTERISTICHE DEL MOVIMENTO</a:t>
            </a:r>
          </a:p>
        </p:txBody>
      </p:sp>
    </p:spTree>
    <p:extLst>
      <p:ext uri="{BB962C8B-B14F-4D97-AF65-F5344CB8AC3E}">
        <p14:creationId xmlns:p14="http://schemas.microsoft.com/office/powerpoint/2010/main" val="409372728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0" y="1417638"/>
            <a:ext cx="12192000" cy="11902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2" name="Immagine 1">
            <a:extLst>
              <a:ext uri="{FF2B5EF4-FFF2-40B4-BE49-F238E27FC236}">
                <a16:creationId xmlns:a16="http://schemas.microsoft.com/office/drawing/2014/main" id="{B63CD531-D451-E947-A1D3-522B0501772A}"/>
              </a:ext>
            </a:extLst>
          </p:cNvPr>
          <p:cNvPicPr>
            <a:picLocks noChangeAspect="1"/>
          </p:cNvPicPr>
          <p:nvPr/>
        </p:nvPicPr>
        <p:blipFill>
          <a:blip r:embed="rId2"/>
          <a:stretch>
            <a:fillRect/>
          </a:stretch>
        </p:blipFill>
        <p:spPr>
          <a:xfrm>
            <a:off x="356260" y="1836904"/>
            <a:ext cx="11460281" cy="4290764"/>
          </a:xfrm>
          <a:prstGeom prst="rect">
            <a:avLst/>
          </a:prstGeom>
        </p:spPr>
      </p:pic>
      <p:sp>
        <p:nvSpPr>
          <p:cNvPr id="9" name="Titolo 7">
            <a:extLst>
              <a:ext uri="{FF2B5EF4-FFF2-40B4-BE49-F238E27FC236}">
                <a16:creationId xmlns:a16="http://schemas.microsoft.com/office/drawing/2014/main" id="{7783BE70-84EC-FC4E-B592-62E8C8B8ECEF}"/>
              </a:ext>
            </a:extLst>
          </p:cNvPr>
          <p:cNvSpPr>
            <a:spLocks noGrp="1"/>
          </p:cNvSpPr>
          <p:nvPr>
            <p:ph type="title"/>
          </p:nvPr>
        </p:nvSpPr>
        <p:spPr>
          <a:xfrm>
            <a:off x="810001" y="65049"/>
            <a:ext cx="10571998" cy="733344"/>
          </a:xfrm>
        </p:spPr>
        <p:txBody>
          <a:bodyPr/>
          <a:lstStyle/>
          <a:p>
            <a:pPr algn="ctr"/>
            <a:r>
              <a:rPr lang="it-IT" dirty="0"/>
              <a:t>CINEMATICA</a:t>
            </a:r>
          </a:p>
        </p:txBody>
      </p:sp>
      <p:sp>
        <p:nvSpPr>
          <p:cNvPr id="10" name="CasellaDiTesto 9">
            <a:extLst>
              <a:ext uri="{FF2B5EF4-FFF2-40B4-BE49-F238E27FC236}">
                <a16:creationId xmlns:a16="http://schemas.microsoft.com/office/drawing/2014/main" id="{1F2F326E-269F-1749-9F62-4C0B6825E88C}"/>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ALGORITMO DI STABILIZZAZIONE</a:t>
            </a:r>
          </a:p>
        </p:txBody>
      </p:sp>
    </p:spTree>
    <p:extLst>
      <p:ext uri="{BB962C8B-B14F-4D97-AF65-F5344CB8AC3E}">
        <p14:creationId xmlns:p14="http://schemas.microsoft.com/office/powerpoint/2010/main" val="170699923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0" y="1417638"/>
            <a:ext cx="12192000" cy="11902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 name="Titolo 7">
            <a:extLst>
              <a:ext uri="{FF2B5EF4-FFF2-40B4-BE49-F238E27FC236}">
                <a16:creationId xmlns:a16="http://schemas.microsoft.com/office/drawing/2014/main" id="{7783BE70-84EC-FC4E-B592-62E8C8B8ECEF}"/>
              </a:ext>
            </a:extLst>
          </p:cNvPr>
          <p:cNvSpPr>
            <a:spLocks noGrp="1"/>
          </p:cNvSpPr>
          <p:nvPr>
            <p:ph type="title"/>
          </p:nvPr>
        </p:nvSpPr>
        <p:spPr>
          <a:xfrm>
            <a:off x="810001" y="65049"/>
            <a:ext cx="10571998" cy="733344"/>
          </a:xfrm>
        </p:spPr>
        <p:txBody>
          <a:bodyPr/>
          <a:lstStyle/>
          <a:p>
            <a:pPr algn="ctr"/>
            <a:r>
              <a:rPr lang="it-IT" dirty="0"/>
              <a:t>CINEMATICA</a:t>
            </a:r>
          </a:p>
        </p:txBody>
      </p:sp>
      <p:sp>
        <p:nvSpPr>
          <p:cNvPr id="10" name="CasellaDiTesto 9">
            <a:extLst>
              <a:ext uri="{FF2B5EF4-FFF2-40B4-BE49-F238E27FC236}">
                <a16:creationId xmlns:a16="http://schemas.microsoft.com/office/drawing/2014/main" id="{1F2F326E-269F-1749-9F62-4C0B6825E88C}"/>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VERIFICA DELLA STABILIZZAZIONE</a:t>
            </a:r>
          </a:p>
        </p:txBody>
      </p:sp>
      <p:sp>
        <p:nvSpPr>
          <p:cNvPr id="7" name="Content Placeholder 2">
            <a:extLst>
              <a:ext uri="{FF2B5EF4-FFF2-40B4-BE49-F238E27FC236}">
                <a16:creationId xmlns:a16="http://schemas.microsoft.com/office/drawing/2014/main" id="{F944A3E7-A8C5-5A4B-9830-F4F970303E04}"/>
              </a:ext>
            </a:extLst>
          </p:cNvPr>
          <p:cNvSpPr txBox="1">
            <a:spLocks/>
          </p:cNvSpPr>
          <p:nvPr/>
        </p:nvSpPr>
        <p:spPr>
          <a:xfrm>
            <a:off x="285009" y="1553122"/>
            <a:ext cx="5067636" cy="2140361"/>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just">
              <a:buFont typeface="Wingdings 2" charset="2"/>
              <a:buNone/>
            </a:pPr>
            <a:r>
              <a:rPr lang="it-IT" dirty="0">
                <a:ea typeface="Times New Roman" panose="02020603050405020304" pitchFamily="18" charset="0"/>
              </a:rPr>
              <a:t>Nelle fasi di allineamento con le coordinate di destinazione, il drone deve stabilizzarsi prima di diminuire la potenza dei motori ed atterrare. La verifica del corretto stazionamento del drone è effettuata tramite il calcolo delle accelerazioni del sensore IMU in un array circolare</a:t>
            </a:r>
          </a:p>
        </p:txBody>
      </p:sp>
      <p:pic>
        <p:nvPicPr>
          <p:cNvPr id="3" name="Immagine 2">
            <a:extLst>
              <a:ext uri="{FF2B5EF4-FFF2-40B4-BE49-F238E27FC236}">
                <a16:creationId xmlns:a16="http://schemas.microsoft.com/office/drawing/2014/main" id="{ADE4FBB5-0B71-8145-84A9-60684FCE9FE1}"/>
              </a:ext>
            </a:extLst>
          </p:cNvPr>
          <p:cNvPicPr>
            <a:picLocks noChangeAspect="1"/>
          </p:cNvPicPr>
          <p:nvPr/>
        </p:nvPicPr>
        <p:blipFill>
          <a:blip r:embed="rId3"/>
          <a:stretch>
            <a:fillRect/>
          </a:stretch>
        </p:blipFill>
        <p:spPr>
          <a:xfrm>
            <a:off x="5608746" y="1553122"/>
            <a:ext cx="6327153" cy="5073050"/>
          </a:xfrm>
          <a:prstGeom prst="rect">
            <a:avLst/>
          </a:prstGeom>
        </p:spPr>
      </p:pic>
      <p:grpSp>
        <p:nvGrpSpPr>
          <p:cNvPr id="8" name="Gruppo 7">
            <a:extLst>
              <a:ext uri="{FF2B5EF4-FFF2-40B4-BE49-F238E27FC236}">
                <a16:creationId xmlns:a16="http://schemas.microsoft.com/office/drawing/2014/main" id="{EF67492B-6E54-CD44-8D16-2AE4E006A278}"/>
              </a:ext>
            </a:extLst>
          </p:cNvPr>
          <p:cNvGrpSpPr/>
          <p:nvPr/>
        </p:nvGrpSpPr>
        <p:grpSpPr>
          <a:xfrm>
            <a:off x="1515038" y="3877602"/>
            <a:ext cx="2270647" cy="2610146"/>
            <a:chOff x="1279006" y="1571013"/>
            <a:chExt cx="3817620" cy="4388417"/>
          </a:xfrm>
        </p:grpSpPr>
        <p:pic>
          <p:nvPicPr>
            <p:cNvPr id="11" name="Immagine 10">
              <a:extLst>
                <a:ext uri="{FF2B5EF4-FFF2-40B4-BE49-F238E27FC236}">
                  <a16:creationId xmlns:a16="http://schemas.microsoft.com/office/drawing/2014/main" id="{23B24F13-0A7A-184D-AD9B-0317BF334571}"/>
                </a:ext>
              </a:extLst>
            </p:cNvPr>
            <p:cNvPicPr>
              <a:picLocks noChangeAspect="1"/>
            </p:cNvPicPr>
            <p:nvPr/>
          </p:nvPicPr>
          <p:blipFill rotWithShape="1">
            <a:blip r:embed="rId4"/>
            <a:srcRect l="7672" t="11821" r="7418" b="9628"/>
            <a:stretch/>
          </p:blipFill>
          <p:spPr>
            <a:xfrm>
              <a:off x="1279006" y="1571013"/>
              <a:ext cx="3817620" cy="2354482"/>
            </a:xfrm>
            <a:prstGeom prst="rect">
              <a:avLst/>
            </a:prstGeom>
          </p:spPr>
        </p:pic>
        <p:pic>
          <p:nvPicPr>
            <p:cNvPr id="12" name="Immagine 11">
              <a:extLst>
                <a:ext uri="{FF2B5EF4-FFF2-40B4-BE49-F238E27FC236}">
                  <a16:creationId xmlns:a16="http://schemas.microsoft.com/office/drawing/2014/main" id="{8778D886-15C8-BD4D-92EC-A6D54AEBA2E0}"/>
                </a:ext>
              </a:extLst>
            </p:cNvPr>
            <p:cNvPicPr>
              <a:picLocks noChangeAspect="1"/>
            </p:cNvPicPr>
            <p:nvPr/>
          </p:nvPicPr>
          <p:blipFill>
            <a:blip r:embed="rId5"/>
            <a:stretch>
              <a:fillRect/>
            </a:stretch>
          </p:blipFill>
          <p:spPr>
            <a:xfrm>
              <a:off x="2251711" y="4560338"/>
              <a:ext cx="1872215" cy="1399092"/>
            </a:xfrm>
            <a:prstGeom prst="rect">
              <a:avLst/>
            </a:prstGeom>
          </p:spPr>
        </p:pic>
        <p:sp>
          <p:nvSpPr>
            <p:cNvPr id="16" name="Freccia giù 15">
              <a:extLst>
                <a:ext uri="{FF2B5EF4-FFF2-40B4-BE49-F238E27FC236}">
                  <a16:creationId xmlns:a16="http://schemas.microsoft.com/office/drawing/2014/main" id="{C34EFDE7-8535-4C47-81E0-8FBAE00209A5}"/>
                </a:ext>
              </a:extLst>
            </p:cNvPr>
            <p:cNvSpPr/>
            <p:nvPr/>
          </p:nvSpPr>
          <p:spPr>
            <a:xfrm>
              <a:off x="2251710" y="3907257"/>
              <a:ext cx="1950767" cy="1306162"/>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extLst>
      <p:ext uri="{BB962C8B-B14F-4D97-AF65-F5344CB8AC3E}">
        <p14:creationId xmlns:p14="http://schemas.microsoft.com/office/powerpoint/2010/main" val="249038420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0" y="1417638"/>
            <a:ext cx="12192000" cy="11902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 name="Titolo 7">
            <a:extLst>
              <a:ext uri="{FF2B5EF4-FFF2-40B4-BE49-F238E27FC236}">
                <a16:creationId xmlns:a16="http://schemas.microsoft.com/office/drawing/2014/main" id="{7783BE70-84EC-FC4E-B592-62E8C8B8ECEF}"/>
              </a:ext>
            </a:extLst>
          </p:cNvPr>
          <p:cNvSpPr>
            <a:spLocks noGrp="1"/>
          </p:cNvSpPr>
          <p:nvPr>
            <p:ph type="title"/>
          </p:nvPr>
        </p:nvSpPr>
        <p:spPr>
          <a:xfrm>
            <a:off x="810001" y="65049"/>
            <a:ext cx="10571998" cy="733344"/>
          </a:xfrm>
        </p:spPr>
        <p:txBody>
          <a:bodyPr/>
          <a:lstStyle/>
          <a:p>
            <a:pPr algn="ctr"/>
            <a:r>
              <a:rPr lang="it-IT" dirty="0"/>
              <a:t>CINEMATICA</a:t>
            </a:r>
          </a:p>
        </p:txBody>
      </p:sp>
      <p:sp>
        <p:nvSpPr>
          <p:cNvPr id="10" name="CasellaDiTesto 9">
            <a:extLst>
              <a:ext uri="{FF2B5EF4-FFF2-40B4-BE49-F238E27FC236}">
                <a16:creationId xmlns:a16="http://schemas.microsoft.com/office/drawing/2014/main" id="{1F2F326E-269F-1749-9F62-4C0B6825E88C}"/>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VERIFICA DELLA STABILIZZAZIONE</a:t>
            </a:r>
          </a:p>
        </p:txBody>
      </p:sp>
      <p:sp>
        <p:nvSpPr>
          <p:cNvPr id="7" name="Content Placeholder 2">
            <a:extLst>
              <a:ext uri="{FF2B5EF4-FFF2-40B4-BE49-F238E27FC236}">
                <a16:creationId xmlns:a16="http://schemas.microsoft.com/office/drawing/2014/main" id="{F944A3E7-A8C5-5A4B-9830-F4F970303E04}"/>
              </a:ext>
            </a:extLst>
          </p:cNvPr>
          <p:cNvSpPr txBox="1">
            <a:spLocks/>
          </p:cNvSpPr>
          <p:nvPr/>
        </p:nvSpPr>
        <p:spPr>
          <a:xfrm>
            <a:off x="389286" y="1235929"/>
            <a:ext cx="6038182" cy="5442996"/>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just">
              <a:buFont typeface="Wingdings 2" charset="2"/>
              <a:buNone/>
            </a:pPr>
            <a:r>
              <a:rPr lang="it-IT" dirty="0">
                <a:ea typeface="Times New Roman" panose="02020603050405020304" pitchFamily="18" charset="0"/>
              </a:rPr>
              <a:t>Nelle fasi di allineamento con le coordinate di destinazione, il drone deve stabilizzarsi prima di diminuire la potenza dei motori ed atterrare. La verifica del corretto stazionamento del drone è effettuata tramite il calcolo delle accelerazioni del sensore IMU in un array circolare chiamato </a:t>
            </a:r>
            <a:r>
              <a:rPr lang="it-IT" dirty="0" err="1">
                <a:ea typeface="Times New Roman" panose="02020603050405020304" pitchFamily="18" charset="0"/>
              </a:rPr>
              <a:t>StabilizationArray</a:t>
            </a:r>
            <a:r>
              <a:rPr lang="it-IT" dirty="0">
                <a:ea typeface="Times New Roman" panose="02020603050405020304" pitchFamily="18" charset="0"/>
              </a:rPr>
              <a:t>.</a:t>
            </a:r>
          </a:p>
          <a:p>
            <a:pPr marL="0" indent="0" algn="just">
              <a:buFont typeface="Wingdings 2" charset="2"/>
              <a:buNone/>
            </a:pPr>
            <a:r>
              <a:rPr lang="it-IT" dirty="0">
                <a:ea typeface="Times New Roman" panose="02020603050405020304" pitchFamily="18" charset="0"/>
              </a:rPr>
              <a:t>Il calcolo dei valori per il rollio ed il beccheggio è stato eseguito seguendo la variazione di una funzione logaritmica calcolata in base alle componenti del vettore distanza calcolate rispetto all’origine traslata nel robot e ruotata nello stesso verso di esso</a:t>
            </a:r>
          </a:p>
        </p:txBody>
      </p:sp>
      <p:grpSp>
        <p:nvGrpSpPr>
          <p:cNvPr id="37" name="Gruppo 36">
            <a:extLst>
              <a:ext uri="{FF2B5EF4-FFF2-40B4-BE49-F238E27FC236}">
                <a16:creationId xmlns:a16="http://schemas.microsoft.com/office/drawing/2014/main" id="{185F39FD-1517-9348-A955-ADAEAA5578CE}"/>
              </a:ext>
            </a:extLst>
          </p:cNvPr>
          <p:cNvGrpSpPr/>
          <p:nvPr/>
        </p:nvGrpSpPr>
        <p:grpSpPr>
          <a:xfrm>
            <a:off x="6797272" y="2607934"/>
            <a:ext cx="5083560" cy="3383131"/>
            <a:chOff x="6289219" y="3243462"/>
            <a:chExt cx="5083560" cy="3383131"/>
          </a:xfrm>
        </p:grpSpPr>
        <p:pic>
          <p:nvPicPr>
            <p:cNvPr id="4" name="Immagine 3">
              <a:extLst>
                <a:ext uri="{FF2B5EF4-FFF2-40B4-BE49-F238E27FC236}">
                  <a16:creationId xmlns:a16="http://schemas.microsoft.com/office/drawing/2014/main" id="{A47623CA-5F0A-E347-8A9D-34CBBF0563C3}"/>
                </a:ext>
              </a:extLst>
            </p:cNvPr>
            <p:cNvPicPr>
              <a:picLocks noChangeAspect="1"/>
            </p:cNvPicPr>
            <p:nvPr/>
          </p:nvPicPr>
          <p:blipFill>
            <a:blip r:embed="rId3"/>
            <a:stretch>
              <a:fillRect/>
            </a:stretch>
          </p:blipFill>
          <p:spPr>
            <a:xfrm rot="19884637">
              <a:off x="6731986" y="4392319"/>
              <a:ext cx="2550722" cy="1700481"/>
            </a:xfrm>
            <a:prstGeom prst="rect">
              <a:avLst/>
            </a:prstGeom>
          </p:spPr>
        </p:pic>
        <p:cxnSp>
          <p:nvCxnSpPr>
            <p:cNvPr id="13" name="Connettore 2 12">
              <a:extLst>
                <a:ext uri="{FF2B5EF4-FFF2-40B4-BE49-F238E27FC236}">
                  <a16:creationId xmlns:a16="http://schemas.microsoft.com/office/drawing/2014/main" id="{F8947BCD-1AD4-B54B-89FC-0F7EB32CE7B4}"/>
                </a:ext>
              </a:extLst>
            </p:cNvPr>
            <p:cNvCxnSpPr>
              <a:cxnSpLocks/>
            </p:cNvCxnSpPr>
            <p:nvPr/>
          </p:nvCxnSpPr>
          <p:spPr>
            <a:xfrm flipH="1" flipV="1">
              <a:off x="7112525" y="3600620"/>
              <a:ext cx="1649087" cy="3025973"/>
            </a:xfrm>
            <a:prstGeom prst="straightConnector1">
              <a:avLst/>
            </a:prstGeom>
            <a:ln w="50800">
              <a:tailEnd type="triangle"/>
            </a:ln>
          </p:spPr>
          <p:style>
            <a:lnRef idx="3">
              <a:schemeClr val="accent1"/>
            </a:lnRef>
            <a:fillRef idx="0">
              <a:schemeClr val="accent1"/>
            </a:fillRef>
            <a:effectRef idx="2">
              <a:schemeClr val="accent1"/>
            </a:effectRef>
            <a:fontRef idx="minor">
              <a:schemeClr val="tx1"/>
            </a:fontRef>
          </p:style>
        </p:cxnSp>
        <p:cxnSp>
          <p:nvCxnSpPr>
            <p:cNvPr id="17" name="Connettore 2 16">
              <a:extLst>
                <a:ext uri="{FF2B5EF4-FFF2-40B4-BE49-F238E27FC236}">
                  <a16:creationId xmlns:a16="http://schemas.microsoft.com/office/drawing/2014/main" id="{A4AD47C3-6512-5548-B614-D7147FDF305A}"/>
                </a:ext>
              </a:extLst>
            </p:cNvPr>
            <p:cNvCxnSpPr/>
            <p:nvPr/>
          </p:nvCxnSpPr>
          <p:spPr>
            <a:xfrm rot="19884637">
              <a:off x="6289219" y="5070067"/>
              <a:ext cx="4069280" cy="0"/>
            </a:xfrm>
            <a:prstGeom prst="straightConnector1">
              <a:avLst/>
            </a:prstGeom>
            <a:ln w="50800">
              <a:solidFill>
                <a:srgbClr val="00B05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8" name="CasellaDiTesto 17">
                  <a:extLst>
                    <a:ext uri="{FF2B5EF4-FFF2-40B4-BE49-F238E27FC236}">
                      <a16:creationId xmlns:a16="http://schemas.microsoft.com/office/drawing/2014/main" id="{C7221F08-694E-3042-9DB2-62C991FE6972}"/>
                    </a:ext>
                  </a:extLst>
                </p:cNvPr>
                <p:cNvSpPr txBox="1"/>
                <p:nvPr/>
              </p:nvSpPr>
              <p:spPr>
                <a:xfrm>
                  <a:off x="9983992" y="4174205"/>
                  <a:ext cx="33250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𝑑</m:t>
                            </m:r>
                          </m:sub>
                        </m:sSub>
                      </m:oMath>
                    </m:oMathPara>
                  </a14:m>
                  <a:endParaRPr lang="it-IT" dirty="0"/>
                </a:p>
              </p:txBody>
            </p:sp>
          </mc:Choice>
          <mc:Fallback>
            <p:sp>
              <p:nvSpPr>
                <p:cNvPr id="18" name="CasellaDiTesto 17">
                  <a:extLst>
                    <a:ext uri="{FF2B5EF4-FFF2-40B4-BE49-F238E27FC236}">
                      <a16:creationId xmlns:a16="http://schemas.microsoft.com/office/drawing/2014/main" id="{C7221F08-694E-3042-9DB2-62C991FE6972}"/>
                    </a:ext>
                  </a:extLst>
                </p:cNvPr>
                <p:cNvSpPr txBox="1">
                  <a:spLocks noRot="1" noChangeAspect="1" noMove="1" noResize="1" noEditPoints="1" noAdjustHandles="1" noChangeArrowheads="1" noChangeShapeType="1" noTextEdit="1"/>
                </p:cNvSpPr>
                <p:nvPr/>
              </p:nvSpPr>
              <p:spPr>
                <a:xfrm>
                  <a:off x="9983992" y="4174205"/>
                  <a:ext cx="332509" cy="369332"/>
                </a:xfrm>
                <a:prstGeom prst="rect">
                  <a:avLst/>
                </a:prstGeom>
                <a:blipFill>
                  <a:blip r:embed="rId4"/>
                  <a:stretch>
                    <a:fillRect r="-11111" b="-3333"/>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19" name="CasellaDiTesto 18">
                  <a:extLst>
                    <a:ext uri="{FF2B5EF4-FFF2-40B4-BE49-F238E27FC236}">
                      <a16:creationId xmlns:a16="http://schemas.microsoft.com/office/drawing/2014/main" id="{7DAB594D-B02E-8E4E-B487-EF529D056148}"/>
                    </a:ext>
                  </a:extLst>
                </p:cNvPr>
                <p:cNvSpPr txBox="1"/>
                <p:nvPr/>
              </p:nvSpPr>
              <p:spPr>
                <a:xfrm>
                  <a:off x="7262784" y="3243462"/>
                  <a:ext cx="332509"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𝑑</m:t>
                            </m:r>
                          </m:sub>
                        </m:sSub>
                      </m:oMath>
                    </m:oMathPara>
                  </a14:m>
                  <a:endParaRPr lang="it-IT" b="0" dirty="0"/>
                </a:p>
                <a:p>
                  <a:endParaRPr lang="it-IT" dirty="0"/>
                </a:p>
              </p:txBody>
            </p:sp>
          </mc:Choice>
          <mc:Fallback>
            <p:sp>
              <p:nvSpPr>
                <p:cNvPr id="19" name="CasellaDiTesto 18">
                  <a:extLst>
                    <a:ext uri="{FF2B5EF4-FFF2-40B4-BE49-F238E27FC236}">
                      <a16:creationId xmlns:a16="http://schemas.microsoft.com/office/drawing/2014/main" id="{7DAB594D-B02E-8E4E-B487-EF529D056148}"/>
                    </a:ext>
                  </a:extLst>
                </p:cNvPr>
                <p:cNvSpPr txBox="1">
                  <a:spLocks noRot="1" noChangeAspect="1" noMove="1" noResize="1" noEditPoints="1" noAdjustHandles="1" noChangeArrowheads="1" noChangeShapeType="1" noTextEdit="1"/>
                </p:cNvSpPr>
                <p:nvPr/>
              </p:nvSpPr>
              <p:spPr>
                <a:xfrm>
                  <a:off x="7262784" y="3243462"/>
                  <a:ext cx="332509" cy="646331"/>
                </a:xfrm>
                <a:prstGeom prst="rect">
                  <a:avLst/>
                </a:prstGeom>
                <a:blipFill>
                  <a:blip r:embed="rId5"/>
                  <a:stretch>
                    <a:fillRect r="-15385"/>
                  </a:stretch>
                </a:blipFill>
              </p:spPr>
              <p:txBody>
                <a:bodyPr/>
                <a:lstStyle/>
                <a:p>
                  <a:r>
                    <a:rPr lang="it-IT">
                      <a:noFill/>
                    </a:rPr>
                    <a:t> </a:t>
                  </a:r>
                </a:p>
              </p:txBody>
            </p:sp>
          </mc:Fallback>
        </mc:AlternateContent>
        <p:pic>
          <p:nvPicPr>
            <p:cNvPr id="22" name="Immagine 21">
              <a:extLst>
                <a:ext uri="{FF2B5EF4-FFF2-40B4-BE49-F238E27FC236}">
                  <a16:creationId xmlns:a16="http://schemas.microsoft.com/office/drawing/2014/main" id="{1D3F1904-E017-DA4E-8E0E-219080F2916A}"/>
                </a:ext>
              </a:extLst>
            </p:cNvPr>
            <p:cNvPicPr>
              <a:picLocks noChangeAspect="1"/>
            </p:cNvPicPr>
            <p:nvPr/>
          </p:nvPicPr>
          <p:blipFill>
            <a:blip r:embed="rId6"/>
            <a:stretch>
              <a:fillRect/>
            </a:stretch>
          </p:blipFill>
          <p:spPr>
            <a:xfrm>
              <a:off x="9790251" y="5346330"/>
              <a:ext cx="375722" cy="375722"/>
            </a:xfrm>
            <a:prstGeom prst="rect">
              <a:avLst/>
            </a:prstGeom>
          </p:spPr>
        </p:pic>
        <p:cxnSp>
          <p:nvCxnSpPr>
            <p:cNvPr id="24" name="Connettore 2 23">
              <a:extLst>
                <a:ext uri="{FF2B5EF4-FFF2-40B4-BE49-F238E27FC236}">
                  <a16:creationId xmlns:a16="http://schemas.microsoft.com/office/drawing/2014/main" id="{643AE8CC-C36F-B342-9D80-8517B4210DDD}"/>
                </a:ext>
              </a:extLst>
            </p:cNvPr>
            <p:cNvCxnSpPr/>
            <p:nvPr/>
          </p:nvCxnSpPr>
          <p:spPr>
            <a:xfrm>
              <a:off x="8007345" y="5242560"/>
              <a:ext cx="1970767" cy="291631"/>
            </a:xfrm>
            <a:prstGeom prst="straightConnector1">
              <a:avLst/>
            </a:prstGeom>
            <a:ln w="73025">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7" name="Connettore 1 26">
              <a:extLst>
                <a:ext uri="{FF2B5EF4-FFF2-40B4-BE49-F238E27FC236}">
                  <a16:creationId xmlns:a16="http://schemas.microsoft.com/office/drawing/2014/main" id="{45BD41DF-27D5-C745-959E-07422853BA3A}"/>
                </a:ext>
              </a:extLst>
            </p:cNvPr>
            <p:cNvCxnSpPr/>
            <p:nvPr/>
          </p:nvCxnSpPr>
          <p:spPr>
            <a:xfrm flipH="1">
              <a:off x="8585860" y="5534191"/>
              <a:ext cx="1392252" cy="73598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28" name="Connettore 1 27">
              <a:extLst>
                <a:ext uri="{FF2B5EF4-FFF2-40B4-BE49-F238E27FC236}">
                  <a16:creationId xmlns:a16="http://schemas.microsoft.com/office/drawing/2014/main" id="{8AC3CAEE-2A38-F541-A88A-C80DB8EE3FCE}"/>
                </a:ext>
              </a:extLst>
            </p:cNvPr>
            <p:cNvCxnSpPr>
              <a:cxnSpLocks/>
            </p:cNvCxnSpPr>
            <p:nvPr/>
          </p:nvCxnSpPr>
          <p:spPr>
            <a:xfrm flipH="1" flipV="1">
              <a:off x="9385027" y="4525059"/>
              <a:ext cx="551453" cy="102990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0461FCA6-C8C2-2143-AD3E-5A37FB9386F1}"/>
                </a:ext>
              </a:extLst>
            </p:cNvPr>
            <p:cNvCxnSpPr>
              <a:cxnSpLocks/>
            </p:cNvCxnSpPr>
            <p:nvPr/>
          </p:nvCxnSpPr>
          <p:spPr>
            <a:xfrm flipV="1">
              <a:off x="8006322" y="4497896"/>
              <a:ext cx="1378705" cy="740840"/>
            </a:xfrm>
            <a:prstGeom prst="straightConnector1">
              <a:avLst/>
            </a:prstGeom>
            <a:ln w="73025">
              <a:solidFill>
                <a:srgbClr val="92D050"/>
              </a:solidFill>
              <a:tailEnd type="triangle"/>
            </a:ln>
          </p:spPr>
          <p:style>
            <a:lnRef idx="3">
              <a:schemeClr val="accent1"/>
            </a:lnRef>
            <a:fillRef idx="0">
              <a:schemeClr val="accent1"/>
            </a:fillRef>
            <a:effectRef idx="2">
              <a:schemeClr val="accent1"/>
            </a:effectRef>
            <a:fontRef idx="minor">
              <a:schemeClr val="tx1"/>
            </a:fontRef>
          </p:style>
        </p:cxnSp>
        <p:cxnSp>
          <p:nvCxnSpPr>
            <p:cNvPr id="32" name="Connettore 2 31">
              <a:extLst>
                <a:ext uri="{FF2B5EF4-FFF2-40B4-BE49-F238E27FC236}">
                  <a16:creationId xmlns:a16="http://schemas.microsoft.com/office/drawing/2014/main" id="{AB47E3D9-C671-C346-AD86-AF723F577089}"/>
                </a:ext>
              </a:extLst>
            </p:cNvPr>
            <p:cNvCxnSpPr>
              <a:cxnSpLocks/>
            </p:cNvCxnSpPr>
            <p:nvPr/>
          </p:nvCxnSpPr>
          <p:spPr>
            <a:xfrm>
              <a:off x="7996513" y="5248750"/>
              <a:ext cx="589347" cy="1037351"/>
            </a:xfrm>
            <a:prstGeom prst="straightConnector1">
              <a:avLst/>
            </a:prstGeom>
            <a:ln w="73025">
              <a:solidFill>
                <a:srgbClr val="8ACEF3"/>
              </a:solidFill>
              <a:tailEnd type="triangle"/>
            </a:ln>
          </p:spPr>
          <p:style>
            <a:lnRef idx="3">
              <a:schemeClr val="accent1"/>
            </a:lnRef>
            <a:fillRef idx="0">
              <a:schemeClr val="accent1"/>
            </a:fillRef>
            <a:effectRef idx="2">
              <a:schemeClr val="accent1"/>
            </a:effectRef>
            <a:fontRef idx="minor">
              <a:schemeClr val="tx1"/>
            </a:fontRef>
          </p:style>
        </p:cxnSp>
        <p:sp>
          <p:nvSpPr>
            <p:cNvPr id="34" name="CasellaDiTesto 33">
              <a:extLst>
                <a:ext uri="{FF2B5EF4-FFF2-40B4-BE49-F238E27FC236}">
                  <a16:creationId xmlns:a16="http://schemas.microsoft.com/office/drawing/2014/main" id="{E7EF91B2-6D8D-A849-AFC6-00CD35311516}"/>
                </a:ext>
              </a:extLst>
            </p:cNvPr>
            <p:cNvSpPr txBox="1"/>
            <p:nvPr/>
          </p:nvSpPr>
          <p:spPr>
            <a:xfrm rot="19840989">
              <a:off x="8752392" y="3641434"/>
              <a:ext cx="2620387" cy="307777"/>
            </a:xfrm>
            <a:prstGeom prst="rect">
              <a:avLst/>
            </a:prstGeom>
            <a:noFill/>
          </p:spPr>
          <p:txBody>
            <a:bodyPr wrap="square" rtlCol="0">
              <a:spAutoFit/>
            </a:bodyPr>
            <a:lstStyle/>
            <a:p>
              <a:r>
                <a:rPr lang="it-IT" sz="1400" b="1" dirty="0">
                  <a:solidFill>
                    <a:srgbClr val="92D050"/>
                  </a:solidFill>
                </a:rPr>
                <a:t>ROLL COMPONENT</a:t>
              </a:r>
            </a:p>
          </p:txBody>
        </p:sp>
        <p:sp>
          <p:nvSpPr>
            <p:cNvPr id="35" name="CasellaDiTesto 34">
              <a:extLst>
                <a:ext uri="{FF2B5EF4-FFF2-40B4-BE49-F238E27FC236}">
                  <a16:creationId xmlns:a16="http://schemas.microsoft.com/office/drawing/2014/main" id="{02064E13-AD0C-E248-BA78-7298C864529C}"/>
                </a:ext>
              </a:extLst>
            </p:cNvPr>
            <p:cNvSpPr txBox="1"/>
            <p:nvPr/>
          </p:nvSpPr>
          <p:spPr>
            <a:xfrm>
              <a:off x="6626874" y="6276438"/>
              <a:ext cx="2620387" cy="307777"/>
            </a:xfrm>
            <a:prstGeom prst="rect">
              <a:avLst/>
            </a:prstGeom>
            <a:noFill/>
          </p:spPr>
          <p:txBody>
            <a:bodyPr wrap="square" rtlCol="0">
              <a:spAutoFit/>
            </a:bodyPr>
            <a:lstStyle/>
            <a:p>
              <a:r>
                <a:rPr lang="it-IT" sz="1400" b="1" dirty="0">
                  <a:solidFill>
                    <a:srgbClr val="8ACEF3"/>
                  </a:solidFill>
                </a:rPr>
                <a:t>PITCH COMPONENT</a:t>
              </a:r>
            </a:p>
          </p:txBody>
        </p:sp>
        <p:sp>
          <p:nvSpPr>
            <p:cNvPr id="36" name="CasellaDiTesto 35">
              <a:extLst>
                <a:ext uri="{FF2B5EF4-FFF2-40B4-BE49-F238E27FC236}">
                  <a16:creationId xmlns:a16="http://schemas.microsoft.com/office/drawing/2014/main" id="{5F44D545-2BC9-4D49-A5FA-E8B75298746B}"/>
                </a:ext>
              </a:extLst>
            </p:cNvPr>
            <p:cNvSpPr txBox="1"/>
            <p:nvPr/>
          </p:nvSpPr>
          <p:spPr>
            <a:xfrm>
              <a:off x="10076342" y="4941052"/>
              <a:ext cx="1280912" cy="369332"/>
            </a:xfrm>
            <a:prstGeom prst="rect">
              <a:avLst/>
            </a:prstGeom>
            <a:noFill/>
          </p:spPr>
          <p:txBody>
            <a:bodyPr wrap="square" rtlCol="0">
              <a:spAutoFit/>
            </a:bodyPr>
            <a:lstStyle/>
            <a:p>
              <a:r>
                <a:rPr lang="it-IT" b="1" dirty="0"/>
                <a:t>TARGET</a:t>
              </a:r>
            </a:p>
          </p:txBody>
        </p:sp>
      </p:grpSp>
      <mc:AlternateContent xmlns:mc="http://schemas.openxmlformats.org/markup-compatibility/2006">
        <mc:Choice xmlns:a14="http://schemas.microsoft.com/office/drawing/2010/main" Requires="a14">
          <p:sp>
            <p:nvSpPr>
              <p:cNvPr id="54" name="CasellaDiTesto 53">
                <a:extLst>
                  <a:ext uri="{FF2B5EF4-FFF2-40B4-BE49-F238E27FC236}">
                    <a16:creationId xmlns:a16="http://schemas.microsoft.com/office/drawing/2014/main" id="{A626604E-355B-404F-8657-6A1E14E344F3}"/>
                  </a:ext>
                </a:extLst>
              </p:cNvPr>
              <p:cNvSpPr txBox="1"/>
              <p:nvPr/>
            </p:nvSpPr>
            <p:spPr>
              <a:xfrm>
                <a:off x="7293795" y="1805309"/>
                <a:ext cx="4587037"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𝑝</m:t>
                          </m:r>
                        </m:e>
                        <m:sub>
                          <m:r>
                            <a:rPr lang="it-IT" b="0" i="1" smtClean="0">
                              <a:latin typeface="Cambria Math" panose="02040503050406030204" pitchFamily="18" charset="0"/>
                            </a:rPr>
                            <m:t>𝑐</m:t>
                          </m:r>
                        </m:sub>
                      </m:sSub>
                      <m:r>
                        <a:rPr lang="it-IT" b="0" i="1" smtClean="0">
                          <a:latin typeface="Cambria Math" panose="02040503050406030204" pitchFamily="18" charset="0"/>
                        </a:rPr>
                        <m:t>=</m:t>
                      </m:r>
                      <m:d>
                        <m:dPr>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1</m:t>
                              </m:r>
                            </m:sub>
                          </m:sSub>
                        </m:e>
                      </m:d>
                      <m:func>
                        <m:funcPr>
                          <m:ctrlPr>
                            <a:rPr lang="it-IT" b="0" i="1" smtClean="0">
                              <a:latin typeface="Cambria Math" panose="02040503050406030204" pitchFamily="18" charset="0"/>
                            </a:rPr>
                          </m:ctrlPr>
                        </m:funcPr>
                        <m:fName>
                          <m:r>
                            <m:rPr>
                              <m:sty m:val="p"/>
                            </m:rPr>
                            <a:rPr lang="it-IT" b="0" i="0" smtClean="0">
                              <a:latin typeface="Cambria Math" panose="02040503050406030204" pitchFamily="18" charset="0"/>
                            </a:rPr>
                            <m:t>cos</m:t>
                          </m:r>
                        </m:fName>
                        <m:e>
                          <m:r>
                            <a:rPr lang="it-IT" b="0" i="1" smtClean="0">
                              <a:latin typeface="Cambria Math" panose="02040503050406030204" pitchFamily="18" charset="0"/>
                            </a:rPr>
                            <m:t>𝛽</m:t>
                          </m:r>
                        </m:e>
                      </m:func>
                      <m:r>
                        <a:rPr lang="it-IT" b="0" i="1" smtClean="0">
                          <a:latin typeface="Cambria Math" panose="02040503050406030204" pitchFamily="18" charset="0"/>
                        </a:rPr>
                        <m:t>−</m:t>
                      </m:r>
                      <m:d>
                        <m:dPr>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1</m:t>
                              </m:r>
                            </m:sub>
                          </m:sSub>
                        </m:e>
                      </m:d>
                      <m:func>
                        <m:funcPr>
                          <m:ctrlPr>
                            <a:rPr lang="it-IT" b="0" i="1" smtClean="0">
                              <a:latin typeface="Cambria Math" panose="02040503050406030204" pitchFamily="18" charset="0"/>
                            </a:rPr>
                          </m:ctrlPr>
                        </m:funcPr>
                        <m:fName>
                          <m:r>
                            <m:rPr>
                              <m:sty m:val="p"/>
                            </m:rPr>
                            <a:rPr lang="it-IT" b="0" i="0" smtClean="0">
                              <a:latin typeface="Cambria Math" panose="02040503050406030204" pitchFamily="18" charset="0"/>
                            </a:rPr>
                            <m:t>sin</m:t>
                          </m:r>
                        </m:fName>
                        <m:e>
                          <m:r>
                            <a:rPr lang="it-IT" b="0" i="1" smtClean="0">
                              <a:latin typeface="Cambria Math" panose="02040503050406030204" pitchFamily="18" charset="0"/>
                            </a:rPr>
                            <m:t>𝛽</m:t>
                          </m:r>
                        </m:e>
                      </m:func>
                    </m:oMath>
                  </m:oMathPara>
                </a14:m>
                <a:endParaRPr lang="it-IT" b="0" dirty="0"/>
              </a:p>
              <a:p>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rPr>
                          </m:ctrlPr>
                        </m:sSubPr>
                        <m:e>
                          <m:r>
                            <a:rPr lang="it-IT" b="0" i="1" smtClean="0">
                              <a:latin typeface="Cambria Math" panose="02040503050406030204" pitchFamily="18" charset="0"/>
                            </a:rPr>
                            <m:t>𝑟</m:t>
                          </m:r>
                        </m:e>
                        <m:sub>
                          <m:r>
                            <a:rPr lang="it-IT" b="0" i="1" smtClean="0">
                              <a:latin typeface="Cambria Math" panose="02040503050406030204" pitchFamily="18" charset="0"/>
                            </a:rPr>
                            <m:t>𝑐</m:t>
                          </m:r>
                        </m:sub>
                      </m:sSub>
                      <m:r>
                        <a:rPr lang="it-IT" i="1">
                          <a:latin typeface="Cambria Math" panose="02040503050406030204" pitchFamily="18" charset="0"/>
                        </a:rPr>
                        <m:t>=</m:t>
                      </m:r>
                      <m:d>
                        <m:dPr>
                          <m:ctrlPr>
                            <a:rPr lang="it-IT" i="1">
                              <a:latin typeface="Cambria Math" panose="02040503050406030204" pitchFamily="18" charset="0"/>
                            </a:rPr>
                          </m:ctrlPr>
                        </m:dPr>
                        <m:e>
                          <m:sSub>
                            <m:sSubPr>
                              <m:ctrlPr>
                                <a:rPr lang="it-IT" i="1">
                                  <a:latin typeface="Cambria Math" panose="02040503050406030204" pitchFamily="18" charset="0"/>
                                </a:rPr>
                              </m:ctrlPr>
                            </m:sSubPr>
                            <m:e>
                              <m:r>
                                <a:rPr lang="it-IT" b="0" i="1" smtClean="0">
                                  <a:latin typeface="Cambria Math" panose="02040503050406030204" pitchFamily="18" charset="0"/>
                                </a:rPr>
                                <m:t>𝑦</m:t>
                              </m:r>
                            </m:e>
                            <m:sub>
                              <m:r>
                                <a:rPr lang="it-IT" i="1">
                                  <a:latin typeface="Cambria Math" panose="02040503050406030204" pitchFamily="18" charset="0"/>
                                </a:rPr>
                                <m:t>2</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b="0" i="1" smtClean="0">
                                  <a:latin typeface="Cambria Math" panose="02040503050406030204" pitchFamily="18" charset="0"/>
                                </a:rPr>
                                <m:t>𝑦</m:t>
                              </m:r>
                            </m:e>
                            <m:sub>
                              <m:r>
                                <a:rPr lang="it-IT" i="1">
                                  <a:latin typeface="Cambria Math" panose="02040503050406030204" pitchFamily="18" charset="0"/>
                                </a:rPr>
                                <m:t>1</m:t>
                              </m:r>
                            </m:sub>
                          </m:sSub>
                        </m:e>
                      </m:d>
                      <m:func>
                        <m:funcPr>
                          <m:ctrlPr>
                            <a:rPr lang="it-IT" i="1">
                              <a:latin typeface="Cambria Math" panose="02040503050406030204" pitchFamily="18" charset="0"/>
                            </a:rPr>
                          </m:ctrlPr>
                        </m:funcPr>
                        <m:fName>
                          <m:r>
                            <m:rPr>
                              <m:sty m:val="p"/>
                            </m:rPr>
                            <a:rPr lang="it-IT">
                              <a:latin typeface="Cambria Math" panose="02040503050406030204" pitchFamily="18" charset="0"/>
                            </a:rPr>
                            <m:t>cos</m:t>
                          </m:r>
                        </m:fName>
                        <m:e>
                          <m:r>
                            <a:rPr lang="it-IT" i="1">
                              <a:latin typeface="Cambria Math" panose="02040503050406030204" pitchFamily="18" charset="0"/>
                            </a:rPr>
                            <m:t>𝛽</m:t>
                          </m:r>
                        </m:e>
                      </m:func>
                      <m:r>
                        <a:rPr lang="it-IT" b="0" i="1" smtClean="0">
                          <a:latin typeface="Cambria Math" panose="02040503050406030204" pitchFamily="18" charset="0"/>
                        </a:rPr>
                        <m:t>+</m:t>
                      </m:r>
                      <m:d>
                        <m:dPr>
                          <m:ctrlPr>
                            <a:rPr lang="it-IT" i="1">
                              <a:latin typeface="Cambria Math" panose="02040503050406030204" pitchFamily="18" charset="0"/>
                            </a:rPr>
                          </m:ctrlPr>
                        </m:dPr>
                        <m:e>
                          <m:sSub>
                            <m:sSubPr>
                              <m:ctrlPr>
                                <a:rPr lang="it-IT" i="1">
                                  <a:latin typeface="Cambria Math" panose="02040503050406030204" pitchFamily="18" charset="0"/>
                                </a:rPr>
                              </m:ctrlPr>
                            </m:sSubPr>
                            <m:e>
                              <m:r>
                                <a:rPr lang="it-IT" b="0" i="1" smtClean="0">
                                  <a:latin typeface="Cambria Math" panose="02040503050406030204" pitchFamily="18" charset="0"/>
                                </a:rPr>
                                <m:t>𝑥</m:t>
                              </m:r>
                            </m:e>
                            <m:sub>
                              <m:r>
                                <a:rPr lang="it-IT" i="1">
                                  <a:latin typeface="Cambria Math" panose="02040503050406030204" pitchFamily="18" charset="0"/>
                                </a:rPr>
                                <m:t>2</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b="0" i="1" smtClean="0">
                                  <a:latin typeface="Cambria Math" panose="02040503050406030204" pitchFamily="18" charset="0"/>
                                </a:rPr>
                                <m:t>𝑥</m:t>
                              </m:r>
                            </m:e>
                            <m:sub>
                              <m:r>
                                <a:rPr lang="it-IT" i="1">
                                  <a:latin typeface="Cambria Math" panose="02040503050406030204" pitchFamily="18" charset="0"/>
                                </a:rPr>
                                <m:t>1</m:t>
                              </m:r>
                            </m:sub>
                          </m:sSub>
                        </m:e>
                      </m:d>
                      <m:func>
                        <m:funcPr>
                          <m:ctrlPr>
                            <a:rPr lang="it-IT" i="1">
                              <a:latin typeface="Cambria Math" panose="02040503050406030204" pitchFamily="18" charset="0"/>
                            </a:rPr>
                          </m:ctrlPr>
                        </m:funcPr>
                        <m:fName>
                          <m:r>
                            <m:rPr>
                              <m:sty m:val="p"/>
                            </m:rPr>
                            <a:rPr lang="it-IT">
                              <a:latin typeface="Cambria Math" panose="02040503050406030204" pitchFamily="18" charset="0"/>
                            </a:rPr>
                            <m:t>sin</m:t>
                          </m:r>
                        </m:fName>
                        <m:e>
                          <m:r>
                            <a:rPr lang="it-IT" i="1">
                              <a:latin typeface="Cambria Math" panose="02040503050406030204" pitchFamily="18" charset="0"/>
                            </a:rPr>
                            <m:t>𝛽</m:t>
                          </m:r>
                        </m:e>
                      </m:func>
                    </m:oMath>
                  </m:oMathPara>
                </a14:m>
                <a:endParaRPr lang="it-IT" dirty="0"/>
              </a:p>
            </p:txBody>
          </p:sp>
        </mc:Choice>
        <mc:Fallback>
          <p:sp>
            <p:nvSpPr>
              <p:cNvPr id="54" name="CasellaDiTesto 53">
                <a:extLst>
                  <a:ext uri="{FF2B5EF4-FFF2-40B4-BE49-F238E27FC236}">
                    <a16:creationId xmlns:a16="http://schemas.microsoft.com/office/drawing/2014/main" id="{A626604E-355B-404F-8657-6A1E14E344F3}"/>
                  </a:ext>
                </a:extLst>
              </p:cNvPr>
              <p:cNvSpPr txBox="1">
                <a:spLocks noRot="1" noChangeAspect="1" noMove="1" noResize="1" noEditPoints="1" noAdjustHandles="1" noChangeArrowheads="1" noChangeShapeType="1" noTextEdit="1"/>
              </p:cNvSpPr>
              <p:nvPr/>
            </p:nvSpPr>
            <p:spPr>
              <a:xfrm>
                <a:off x="7293795" y="1805309"/>
                <a:ext cx="4587037" cy="646331"/>
              </a:xfrm>
              <a:prstGeom prst="rect">
                <a:avLst/>
              </a:prstGeom>
              <a:blipFill>
                <a:blip r:embed="rId7"/>
                <a:stretch>
                  <a:fillRect b="-9804"/>
                </a:stretch>
              </a:blipFill>
            </p:spPr>
            <p:txBody>
              <a:bodyPr/>
              <a:lstStyle/>
              <a:p>
                <a:r>
                  <a:rPr lang="it-IT">
                    <a:noFill/>
                  </a:rPr>
                  <a:t> </a:t>
                </a:r>
              </a:p>
            </p:txBody>
          </p:sp>
        </mc:Fallback>
      </mc:AlternateContent>
      <p:grpSp>
        <p:nvGrpSpPr>
          <p:cNvPr id="63" name="Gruppo 62">
            <a:extLst>
              <a:ext uri="{FF2B5EF4-FFF2-40B4-BE49-F238E27FC236}">
                <a16:creationId xmlns:a16="http://schemas.microsoft.com/office/drawing/2014/main" id="{19211FE7-6E1C-3547-B606-50B44C5C8F5A}"/>
              </a:ext>
            </a:extLst>
          </p:cNvPr>
          <p:cNvGrpSpPr/>
          <p:nvPr/>
        </p:nvGrpSpPr>
        <p:grpSpPr>
          <a:xfrm>
            <a:off x="9775029" y="5262217"/>
            <a:ext cx="1871056" cy="1442510"/>
            <a:chOff x="9775029" y="5262217"/>
            <a:chExt cx="1871056" cy="1442510"/>
          </a:xfrm>
        </p:grpSpPr>
        <p:cxnSp>
          <p:nvCxnSpPr>
            <p:cNvPr id="38" name="Connettore 2 37">
              <a:extLst>
                <a:ext uri="{FF2B5EF4-FFF2-40B4-BE49-F238E27FC236}">
                  <a16:creationId xmlns:a16="http://schemas.microsoft.com/office/drawing/2014/main" id="{9D503568-16E9-7449-B9F5-9AF2F4AD577C}"/>
                </a:ext>
              </a:extLst>
            </p:cNvPr>
            <p:cNvCxnSpPr>
              <a:cxnSpLocks/>
            </p:cNvCxnSpPr>
            <p:nvPr/>
          </p:nvCxnSpPr>
          <p:spPr>
            <a:xfrm flipV="1">
              <a:off x="10506347" y="5542526"/>
              <a:ext cx="0" cy="865804"/>
            </a:xfrm>
            <a:prstGeom prst="straightConnector1">
              <a:avLst/>
            </a:prstGeom>
            <a:ln w="50800">
              <a:tailEnd type="triangle"/>
            </a:ln>
          </p:spPr>
          <p:style>
            <a:lnRef idx="3">
              <a:schemeClr val="accent1"/>
            </a:lnRef>
            <a:fillRef idx="0">
              <a:schemeClr val="accent1"/>
            </a:fillRef>
            <a:effectRef idx="2">
              <a:schemeClr val="accent1"/>
            </a:effectRef>
            <a:fontRef idx="minor">
              <a:schemeClr val="tx1"/>
            </a:fontRef>
          </p:style>
        </p:cxnSp>
        <p:cxnSp>
          <p:nvCxnSpPr>
            <p:cNvPr id="39" name="Connettore 2 38">
              <a:extLst>
                <a:ext uri="{FF2B5EF4-FFF2-40B4-BE49-F238E27FC236}">
                  <a16:creationId xmlns:a16="http://schemas.microsoft.com/office/drawing/2014/main" id="{89757181-654C-F34D-A4A5-FB3BDFD0351F}"/>
                </a:ext>
              </a:extLst>
            </p:cNvPr>
            <p:cNvCxnSpPr>
              <a:cxnSpLocks/>
            </p:cNvCxnSpPr>
            <p:nvPr/>
          </p:nvCxnSpPr>
          <p:spPr>
            <a:xfrm>
              <a:off x="10542101" y="6423700"/>
              <a:ext cx="885864" cy="0"/>
            </a:xfrm>
            <a:prstGeom prst="straightConnector1">
              <a:avLst/>
            </a:prstGeom>
            <a:ln w="50800">
              <a:solidFill>
                <a:srgbClr val="00B05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52" name="CasellaDiTesto 51">
                  <a:extLst>
                    <a:ext uri="{FF2B5EF4-FFF2-40B4-BE49-F238E27FC236}">
                      <a16:creationId xmlns:a16="http://schemas.microsoft.com/office/drawing/2014/main" id="{1A396DDE-0724-2B46-97DD-6F66DA5CBCFF}"/>
                    </a:ext>
                  </a:extLst>
                </p:cNvPr>
                <p:cNvSpPr txBox="1"/>
                <p:nvPr/>
              </p:nvSpPr>
              <p:spPr>
                <a:xfrm>
                  <a:off x="10598267" y="5262217"/>
                  <a:ext cx="332509"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𝑦</m:t>
                        </m:r>
                      </m:oMath>
                    </m:oMathPara>
                  </a14:m>
                  <a:endParaRPr lang="it-IT" b="0" dirty="0"/>
                </a:p>
                <a:p>
                  <a:endParaRPr lang="it-IT" dirty="0"/>
                </a:p>
              </p:txBody>
            </p:sp>
          </mc:Choice>
          <mc:Fallback>
            <p:sp>
              <p:nvSpPr>
                <p:cNvPr id="52" name="CasellaDiTesto 51">
                  <a:extLst>
                    <a:ext uri="{FF2B5EF4-FFF2-40B4-BE49-F238E27FC236}">
                      <a16:creationId xmlns:a16="http://schemas.microsoft.com/office/drawing/2014/main" id="{1A396DDE-0724-2B46-97DD-6F66DA5CBCFF}"/>
                    </a:ext>
                  </a:extLst>
                </p:cNvPr>
                <p:cNvSpPr txBox="1">
                  <a:spLocks noRot="1" noChangeAspect="1" noMove="1" noResize="1" noEditPoints="1" noAdjustHandles="1" noChangeArrowheads="1" noChangeShapeType="1" noTextEdit="1"/>
                </p:cNvSpPr>
                <p:nvPr/>
              </p:nvSpPr>
              <p:spPr>
                <a:xfrm>
                  <a:off x="10598267" y="5262217"/>
                  <a:ext cx="332509" cy="646331"/>
                </a:xfrm>
                <a:prstGeom prst="rect">
                  <a:avLst/>
                </a:prstGeom>
                <a:blipFill>
                  <a:blip r:embed="rId8"/>
                  <a:stretch>
                    <a:fillRect/>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53" name="CasellaDiTesto 52">
                  <a:extLst>
                    <a:ext uri="{FF2B5EF4-FFF2-40B4-BE49-F238E27FC236}">
                      <a16:creationId xmlns:a16="http://schemas.microsoft.com/office/drawing/2014/main" id="{290107B1-89F5-7848-8686-A5FB6664D627}"/>
                    </a:ext>
                  </a:extLst>
                </p:cNvPr>
                <p:cNvSpPr txBox="1"/>
                <p:nvPr/>
              </p:nvSpPr>
              <p:spPr>
                <a:xfrm>
                  <a:off x="11313576" y="5908792"/>
                  <a:ext cx="332509"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𝑥</m:t>
                        </m:r>
                      </m:oMath>
                    </m:oMathPara>
                  </a14:m>
                  <a:endParaRPr lang="it-IT" b="0" dirty="0"/>
                </a:p>
                <a:p>
                  <a:endParaRPr lang="it-IT" dirty="0"/>
                </a:p>
              </p:txBody>
            </p:sp>
          </mc:Choice>
          <mc:Fallback>
            <p:sp>
              <p:nvSpPr>
                <p:cNvPr id="53" name="CasellaDiTesto 52">
                  <a:extLst>
                    <a:ext uri="{FF2B5EF4-FFF2-40B4-BE49-F238E27FC236}">
                      <a16:creationId xmlns:a16="http://schemas.microsoft.com/office/drawing/2014/main" id="{290107B1-89F5-7848-8686-A5FB6664D627}"/>
                    </a:ext>
                  </a:extLst>
                </p:cNvPr>
                <p:cNvSpPr txBox="1">
                  <a:spLocks noRot="1" noChangeAspect="1" noMove="1" noResize="1" noEditPoints="1" noAdjustHandles="1" noChangeArrowheads="1" noChangeShapeType="1" noTextEdit="1"/>
                </p:cNvSpPr>
                <p:nvPr/>
              </p:nvSpPr>
              <p:spPr>
                <a:xfrm>
                  <a:off x="11313576" y="5908792"/>
                  <a:ext cx="332509" cy="646331"/>
                </a:xfrm>
                <a:prstGeom prst="rect">
                  <a:avLst/>
                </a:prstGeom>
                <a:blipFill>
                  <a:blip r:embed="rId9"/>
                  <a:stretch>
                    <a:fillRect/>
                  </a:stretch>
                </a:blipFill>
              </p:spPr>
              <p:txBody>
                <a:bodyPr/>
                <a:lstStyle/>
                <a:p>
                  <a:r>
                    <a:rPr lang="it-IT">
                      <a:noFill/>
                    </a:rPr>
                    <a:t> </a:t>
                  </a:r>
                </a:p>
              </p:txBody>
            </p:sp>
          </mc:Fallback>
        </mc:AlternateContent>
        <p:cxnSp>
          <p:nvCxnSpPr>
            <p:cNvPr id="55" name="Connettore 2 54">
              <a:extLst>
                <a:ext uri="{FF2B5EF4-FFF2-40B4-BE49-F238E27FC236}">
                  <a16:creationId xmlns:a16="http://schemas.microsoft.com/office/drawing/2014/main" id="{2C9EA942-71BD-DF4F-A25A-837C12CE404F}"/>
                </a:ext>
              </a:extLst>
            </p:cNvPr>
            <p:cNvCxnSpPr>
              <a:cxnSpLocks/>
            </p:cNvCxnSpPr>
            <p:nvPr/>
          </p:nvCxnSpPr>
          <p:spPr>
            <a:xfrm flipH="1" flipV="1">
              <a:off x="10123547" y="5672350"/>
              <a:ext cx="378143" cy="735980"/>
            </a:xfrm>
            <a:prstGeom prst="straightConnector1">
              <a:avLst/>
            </a:prstGeom>
            <a:ln w="50800">
              <a:solidFill>
                <a:schemeClr val="accent1">
                  <a:lumMod val="60000"/>
                  <a:lumOff val="4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58" name="Torta 57">
              <a:extLst>
                <a:ext uri="{FF2B5EF4-FFF2-40B4-BE49-F238E27FC236}">
                  <a16:creationId xmlns:a16="http://schemas.microsoft.com/office/drawing/2014/main" id="{2B670661-6E46-C642-8278-B52FB3E9A72D}"/>
                </a:ext>
              </a:extLst>
            </p:cNvPr>
            <p:cNvSpPr/>
            <p:nvPr/>
          </p:nvSpPr>
          <p:spPr>
            <a:xfrm>
              <a:off x="10240999" y="6111933"/>
              <a:ext cx="568952" cy="592794"/>
            </a:xfrm>
            <a:prstGeom prst="pie">
              <a:avLst>
                <a:gd name="adj1" fmla="val 14564685"/>
                <a:gd name="adj2" fmla="val 21491360"/>
              </a:avLst>
            </a:prstGeom>
            <a:solidFill>
              <a:srgbClr val="D3D400">
                <a:alpha val="72941"/>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mc:AlternateContent xmlns:mc="http://schemas.openxmlformats.org/markup-compatibility/2006">
          <mc:Choice xmlns:a14="http://schemas.microsoft.com/office/drawing/2010/main" Requires="a14">
            <p:sp>
              <p:nvSpPr>
                <p:cNvPr id="59" name="CasellaDiTesto 58">
                  <a:extLst>
                    <a:ext uri="{FF2B5EF4-FFF2-40B4-BE49-F238E27FC236}">
                      <a16:creationId xmlns:a16="http://schemas.microsoft.com/office/drawing/2014/main" id="{754085F8-37F4-B445-8ADC-7539379BC7E5}"/>
                    </a:ext>
                  </a:extLst>
                </p:cNvPr>
                <p:cNvSpPr txBox="1"/>
                <p:nvPr/>
              </p:nvSpPr>
              <p:spPr>
                <a:xfrm>
                  <a:off x="10648156" y="5885110"/>
                  <a:ext cx="332509" cy="5232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it-IT" sz="1400" b="0" i="1" smtClean="0">
                            <a:solidFill>
                              <a:srgbClr val="DCA501"/>
                            </a:solidFill>
                            <a:latin typeface="Cambria Math" panose="02040503050406030204" pitchFamily="18" charset="0"/>
                          </a:rPr>
                          <m:t>𝛽</m:t>
                        </m:r>
                      </m:oMath>
                    </m:oMathPara>
                  </a14:m>
                  <a:endParaRPr lang="it-IT" sz="1400" b="0" dirty="0">
                    <a:solidFill>
                      <a:srgbClr val="DCA501"/>
                    </a:solidFill>
                  </a:endParaRPr>
                </a:p>
                <a:p>
                  <a:endParaRPr lang="it-IT" sz="1400" dirty="0">
                    <a:solidFill>
                      <a:srgbClr val="DCA501"/>
                    </a:solidFill>
                  </a:endParaRPr>
                </a:p>
              </p:txBody>
            </p:sp>
          </mc:Choice>
          <mc:Fallback>
            <p:sp>
              <p:nvSpPr>
                <p:cNvPr id="59" name="CasellaDiTesto 58">
                  <a:extLst>
                    <a:ext uri="{FF2B5EF4-FFF2-40B4-BE49-F238E27FC236}">
                      <a16:creationId xmlns:a16="http://schemas.microsoft.com/office/drawing/2014/main" id="{754085F8-37F4-B445-8ADC-7539379BC7E5}"/>
                    </a:ext>
                  </a:extLst>
                </p:cNvPr>
                <p:cNvSpPr txBox="1">
                  <a:spLocks noRot="1" noChangeAspect="1" noMove="1" noResize="1" noEditPoints="1" noAdjustHandles="1" noChangeArrowheads="1" noChangeShapeType="1" noTextEdit="1"/>
                </p:cNvSpPr>
                <p:nvPr/>
              </p:nvSpPr>
              <p:spPr>
                <a:xfrm>
                  <a:off x="10648156" y="5885110"/>
                  <a:ext cx="332509" cy="523220"/>
                </a:xfrm>
                <a:prstGeom prst="rect">
                  <a:avLst/>
                </a:prstGeom>
                <a:blipFill>
                  <a:blip r:embed="rId10"/>
                  <a:stretch>
                    <a:fillRect/>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60" name="CasellaDiTesto 59">
                  <a:extLst>
                    <a:ext uri="{FF2B5EF4-FFF2-40B4-BE49-F238E27FC236}">
                      <a16:creationId xmlns:a16="http://schemas.microsoft.com/office/drawing/2014/main" id="{B2E9BB6F-C567-EB44-91C3-295FE7B766BC}"/>
                    </a:ext>
                  </a:extLst>
                </p:cNvPr>
                <p:cNvSpPr txBox="1"/>
                <p:nvPr/>
              </p:nvSpPr>
              <p:spPr>
                <a:xfrm>
                  <a:off x="9775029" y="5683196"/>
                  <a:ext cx="332509"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𝑑</m:t>
                            </m:r>
                          </m:sub>
                        </m:sSub>
                      </m:oMath>
                    </m:oMathPara>
                  </a14:m>
                  <a:endParaRPr lang="it-IT" b="0" dirty="0"/>
                </a:p>
                <a:p>
                  <a:endParaRPr lang="it-IT" dirty="0"/>
                </a:p>
              </p:txBody>
            </p:sp>
          </mc:Choice>
          <mc:Fallback>
            <p:sp>
              <p:nvSpPr>
                <p:cNvPr id="60" name="CasellaDiTesto 59">
                  <a:extLst>
                    <a:ext uri="{FF2B5EF4-FFF2-40B4-BE49-F238E27FC236}">
                      <a16:creationId xmlns:a16="http://schemas.microsoft.com/office/drawing/2014/main" id="{B2E9BB6F-C567-EB44-91C3-295FE7B766BC}"/>
                    </a:ext>
                  </a:extLst>
                </p:cNvPr>
                <p:cNvSpPr txBox="1">
                  <a:spLocks noRot="1" noChangeAspect="1" noMove="1" noResize="1" noEditPoints="1" noAdjustHandles="1" noChangeArrowheads="1" noChangeShapeType="1" noTextEdit="1"/>
                </p:cNvSpPr>
                <p:nvPr/>
              </p:nvSpPr>
              <p:spPr>
                <a:xfrm>
                  <a:off x="9775029" y="5683196"/>
                  <a:ext cx="332509" cy="646331"/>
                </a:xfrm>
                <a:prstGeom prst="rect">
                  <a:avLst/>
                </a:prstGeom>
                <a:blipFill>
                  <a:blip r:embed="rId11"/>
                  <a:stretch>
                    <a:fillRect r="-14815"/>
                  </a:stretch>
                </a:blipFill>
              </p:spPr>
              <p:txBody>
                <a:bodyPr/>
                <a:lstStyle/>
                <a:p>
                  <a:r>
                    <a:rPr lang="it-IT">
                      <a:noFill/>
                    </a:rPr>
                    <a:t> </a:t>
                  </a:r>
                </a:p>
              </p:txBody>
            </p:sp>
          </mc:Fallback>
        </mc:AlternateContent>
      </p:grpSp>
      <mc:AlternateContent xmlns:mc="http://schemas.openxmlformats.org/markup-compatibility/2006">
        <mc:Choice xmlns:a14="http://schemas.microsoft.com/office/drawing/2010/main" Requires="a14">
          <p:sp>
            <p:nvSpPr>
              <p:cNvPr id="61" name="CasellaDiTesto 60">
                <a:extLst>
                  <a:ext uri="{FF2B5EF4-FFF2-40B4-BE49-F238E27FC236}">
                    <a16:creationId xmlns:a16="http://schemas.microsoft.com/office/drawing/2014/main" id="{4BE08DB4-2014-874D-A471-C9A656E32D62}"/>
                  </a:ext>
                </a:extLst>
              </p:cNvPr>
              <p:cNvSpPr txBox="1"/>
              <p:nvPr/>
            </p:nvSpPr>
            <p:spPr>
              <a:xfrm>
                <a:off x="7145090" y="3723343"/>
                <a:ext cx="86774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d>
                        <m:dPr>
                          <m:begChr m:val="["/>
                          <m:endChr m:val="]"/>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1</m:t>
                              </m:r>
                            </m:sub>
                          </m:sSub>
                        </m:e>
                      </m:d>
                    </m:oMath>
                  </m:oMathPara>
                </a14:m>
                <a:endParaRPr lang="it-IT" dirty="0"/>
              </a:p>
            </p:txBody>
          </p:sp>
        </mc:Choice>
        <mc:Fallback>
          <p:sp>
            <p:nvSpPr>
              <p:cNvPr id="61" name="CasellaDiTesto 60">
                <a:extLst>
                  <a:ext uri="{FF2B5EF4-FFF2-40B4-BE49-F238E27FC236}">
                    <a16:creationId xmlns:a16="http://schemas.microsoft.com/office/drawing/2014/main" id="{4BE08DB4-2014-874D-A471-C9A656E32D62}"/>
                  </a:ext>
                </a:extLst>
              </p:cNvPr>
              <p:cNvSpPr txBox="1">
                <a:spLocks noRot="1" noChangeAspect="1" noMove="1" noResize="1" noEditPoints="1" noAdjustHandles="1" noChangeArrowheads="1" noChangeShapeType="1" noTextEdit="1"/>
              </p:cNvSpPr>
              <p:nvPr/>
            </p:nvSpPr>
            <p:spPr>
              <a:xfrm>
                <a:off x="7145090" y="3723343"/>
                <a:ext cx="867745" cy="369332"/>
              </a:xfrm>
              <a:prstGeom prst="rect">
                <a:avLst/>
              </a:prstGeom>
              <a:blipFill>
                <a:blip r:embed="rId12"/>
                <a:stretch>
                  <a:fillRect b="-10000"/>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62" name="CasellaDiTesto 61">
                <a:extLst>
                  <a:ext uri="{FF2B5EF4-FFF2-40B4-BE49-F238E27FC236}">
                    <a16:creationId xmlns:a16="http://schemas.microsoft.com/office/drawing/2014/main" id="{6FD806A0-2962-A54D-98A7-3F7655699A5E}"/>
                  </a:ext>
                </a:extLst>
              </p:cNvPr>
              <p:cNvSpPr txBox="1"/>
              <p:nvPr/>
            </p:nvSpPr>
            <p:spPr>
              <a:xfrm>
                <a:off x="10630807" y="4665038"/>
                <a:ext cx="86774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d>
                        <m:dPr>
                          <m:begChr m:val="["/>
                          <m:endChr m:val="]"/>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2</m:t>
                              </m:r>
                            </m:sub>
                          </m:sSub>
                        </m:e>
                      </m:d>
                    </m:oMath>
                  </m:oMathPara>
                </a14:m>
                <a:endParaRPr lang="it-IT" dirty="0"/>
              </a:p>
            </p:txBody>
          </p:sp>
        </mc:Choice>
        <mc:Fallback>
          <p:sp>
            <p:nvSpPr>
              <p:cNvPr id="62" name="CasellaDiTesto 61">
                <a:extLst>
                  <a:ext uri="{FF2B5EF4-FFF2-40B4-BE49-F238E27FC236}">
                    <a16:creationId xmlns:a16="http://schemas.microsoft.com/office/drawing/2014/main" id="{6FD806A0-2962-A54D-98A7-3F7655699A5E}"/>
                  </a:ext>
                </a:extLst>
              </p:cNvPr>
              <p:cNvSpPr txBox="1">
                <a:spLocks noRot="1" noChangeAspect="1" noMove="1" noResize="1" noEditPoints="1" noAdjustHandles="1" noChangeArrowheads="1" noChangeShapeType="1" noTextEdit="1"/>
              </p:cNvSpPr>
              <p:nvPr/>
            </p:nvSpPr>
            <p:spPr>
              <a:xfrm>
                <a:off x="10630807" y="4665038"/>
                <a:ext cx="867745" cy="369332"/>
              </a:xfrm>
              <a:prstGeom prst="rect">
                <a:avLst/>
              </a:prstGeom>
              <a:blipFill>
                <a:blip r:embed="rId13"/>
                <a:stretch>
                  <a:fillRect b="-10000"/>
                </a:stretch>
              </a:blipFill>
            </p:spPr>
            <p:txBody>
              <a:bodyPr/>
              <a:lstStyle/>
              <a:p>
                <a:r>
                  <a:rPr lang="it-IT">
                    <a:noFill/>
                  </a:rPr>
                  <a:t> </a:t>
                </a:r>
              </a:p>
            </p:txBody>
          </p:sp>
        </mc:Fallback>
      </mc:AlternateContent>
    </p:spTree>
    <p:extLst>
      <p:ext uri="{BB962C8B-B14F-4D97-AF65-F5344CB8AC3E}">
        <p14:creationId xmlns:p14="http://schemas.microsoft.com/office/powerpoint/2010/main" val="425034003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0" y="1417638"/>
            <a:ext cx="12192000" cy="11902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 name="Titolo 7">
            <a:extLst>
              <a:ext uri="{FF2B5EF4-FFF2-40B4-BE49-F238E27FC236}">
                <a16:creationId xmlns:a16="http://schemas.microsoft.com/office/drawing/2014/main" id="{7783BE70-84EC-FC4E-B592-62E8C8B8ECEF}"/>
              </a:ext>
            </a:extLst>
          </p:cNvPr>
          <p:cNvSpPr>
            <a:spLocks noGrp="1"/>
          </p:cNvSpPr>
          <p:nvPr>
            <p:ph type="title"/>
          </p:nvPr>
        </p:nvSpPr>
        <p:spPr>
          <a:xfrm>
            <a:off x="810001" y="65049"/>
            <a:ext cx="10571998" cy="733344"/>
          </a:xfrm>
        </p:spPr>
        <p:txBody>
          <a:bodyPr/>
          <a:lstStyle/>
          <a:p>
            <a:pPr algn="ctr"/>
            <a:r>
              <a:rPr lang="it-IT" dirty="0"/>
              <a:t>CINEMATICA</a:t>
            </a:r>
          </a:p>
        </p:txBody>
      </p:sp>
      <p:sp>
        <p:nvSpPr>
          <p:cNvPr id="10" name="CasellaDiTesto 9">
            <a:extLst>
              <a:ext uri="{FF2B5EF4-FFF2-40B4-BE49-F238E27FC236}">
                <a16:creationId xmlns:a16="http://schemas.microsoft.com/office/drawing/2014/main" id="{1F2F326E-269F-1749-9F62-4C0B6825E88C}"/>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CALCOLO DEI MODULI DI MOVIMENTO</a:t>
            </a: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F944A3E7-A8C5-5A4B-9830-F4F970303E04}"/>
                  </a:ext>
                </a:extLst>
              </p:cNvPr>
              <p:cNvSpPr txBox="1">
                <a:spLocks/>
              </p:cNvSpPr>
              <p:nvPr/>
            </p:nvSpPr>
            <p:spPr>
              <a:xfrm>
                <a:off x="472084" y="1796644"/>
                <a:ext cx="5889523" cy="2764431"/>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fontScale="92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just">
                  <a:buFont typeface="Wingdings 2" charset="2"/>
                  <a:buNone/>
                </a:pPr>
                <a:r>
                  <a:rPr lang="it-IT" dirty="0">
                    <a:ea typeface="Times New Roman" panose="02020603050405020304" pitchFamily="18" charset="0"/>
                  </a:rPr>
                  <a:t>Per decidere la variazione di potenza dei rotori e regolare l’imbardata, il beccheggio, il rollio e l’orientamento in funzione della distanza dell’obiettivo, è stata modellata una funzione logaritmica.</a:t>
                </a:r>
              </a:p>
              <a:p>
                <a:pPr algn="just"/>
                <a:r>
                  <a:rPr lang="it-IT" dirty="0">
                    <a:ea typeface="Times New Roman" panose="02020603050405020304" pitchFamily="18" charset="0"/>
                  </a:rPr>
                  <a:t>In particolare, nel calcolo dell’imbardata per la rotazione nella fase di allineamento con l’angolo obiettivo </a:t>
                </a:r>
                <a14:m>
                  <m:oMath xmlns:m="http://schemas.openxmlformats.org/officeDocument/2006/math">
                    <m:r>
                      <a:rPr lang="it-IT" b="1" i="1">
                        <a:latin typeface="Cambria Math" panose="02040503050406030204" pitchFamily="18" charset="0"/>
                        <a:ea typeface="Times New Roman" panose="02020603050405020304" pitchFamily="18" charset="0"/>
                      </a:rPr>
                      <m:t>𝜶</m:t>
                    </m:r>
                  </m:oMath>
                </a14:m>
                <a:r>
                  <a:rPr lang="it-IT" dirty="0">
                    <a:ea typeface="Times New Roman" panose="02020603050405020304" pitchFamily="18" charset="0"/>
                  </a:rPr>
                  <a:t>, calcolato tramite la posizione del drone, e l’angolo in gradi dato dalla bussola </a:t>
                </a:r>
                <a14:m>
                  <m:oMath xmlns:m="http://schemas.openxmlformats.org/officeDocument/2006/math">
                    <m:r>
                      <a:rPr lang="it-IT" b="1" i="1" smtClean="0">
                        <a:latin typeface="Cambria Math" panose="02040503050406030204" pitchFamily="18" charset="0"/>
                        <a:ea typeface="Times New Roman" panose="02020603050405020304" pitchFamily="18" charset="0"/>
                      </a:rPr>
                      <m:t>𝜷</m:t>
                    </m:r>
                  </m:oMath>
                </a14:m>
                <a:r>
                  <a:rPr lang="it-IT" dirty="0">
                    <a:ea typeface="Times New Roman" panose="02020603050405020304" pitchFamily="18" charset="0"/>
                  </a:rPr>
                  <a:t>, il valore di </a:t>
                </a:r>
                <a:r>
                  <a:rPr lang="it-IT" dirty="0" err="1">
                    <a:ea typeface="Times New Roman" panose="02020603050405020304" pitchFamily="18" charset="0"/>
                  </a:rPr>
                  <a:t>yaw_disturbance</a:t>
                </a:r>
                <a:r>
                  <a:rPr lang="it-IT" dirty="0">
                    <a:ea typeface="Times New Roman" panose="02020603050405020304" pitchFamily="18" charset="0"/>
                  </a:rPr>
                  <a:t> è stato modulato seguendo le funzioni applicate alla differenza degli angoli:</a:t>
                </a:r>
              </a:p>
            </p:txBody>
          </p:sp>
        </mc:Choice>
        <mc:Fallback>
          <p:sp>
            <p:nvSpPr>
              <p:cNvPr id="7" name="Content Placeholder 2">
                <a:extLst>
                  <a:ext uri="{FF2B5EF4-FFF2-40B4-BE49-F238E27FC236}">
                    <a16:creationId xmlns:a16="http://schemas.microsoft.com/office/drawing/2014/main" id="{F944A3E7-A8C5-5A4B-9830-F4F970303E04}"/>
                  </a:ext>
                </a:extLst>
              </p:cNvPr>
              <p:cNvSpPr txBox="1">
                <a:spLocks noRot="1" noChangeAspect="1" noMove="1" noResize="1" noEditPoints="1" noAdjustHandles="1" noChangeArrowheads="1" noChangeShapeType="1" noTextEdit="1"/>
              </p:cNvSpPr>
              <p:nvPr/>
            </p:nvSpPr>
            <p:spPr>
              <a:xfrm>
                <a:off x="472084" y="1796644"/>
                <a:ext cx="5889523" cy="2764431"/>
              </a:xfrm>
              <a:prstGeom prst="rect">
                <a:avLst/>
              </a:prstGeom>
              <a:blipFill>
                <a:blip r:embed="rId3"/>
                <a:stretch>
                  <a:fillRect l="-429" t="-1370" r="-644" b="-1826"/>
                </a:stretch>
              </a:blipFill>
              <a:ln>
                <a:noFill/>
              </a:ln>
            </p:spPr>
            <p:txBody>
              <a:bodyPr/>
              <a:lstStyle/>
              <a:p>
                <a:r>
                  <a:rPr lang="it-IT">
                    <a:noFill/>
                  </a:rPr>
                  <a:t> </a:t>
                </a:r>
              </a:p>
            </p:txBody>
          </p:sp>
        </mc:Fallback>
      </mc:AlternateContent>
      <p:pic>
        <p:nvPicPr>
          <p:cNvPr id="2" name="Immagine 1">
            <a:extLst>
              <a:ext uri="{FF2B5EF4-FFF2-40B4-BE49-F238E27FC236}">
                <a16:creationId xmlns:a16="http://schemas.microsoft.com/office/drawing/2014/main" id="{1C4A4059-3A4B-F640-9ADE-A34A48545AB3}"/>
              </a:ext>
            </a:extLst>
          </p:cNvPr>
          <p:cNvPicPr>
            <a:picLocks noChangeAspect="1"/>
          </p:cNvPicPr>
          <p:nvPr/>
        </p:nvPicPr>
        <p:blipFill>
          <a:blip r:embed="rId4"/>
          <a:stretch>
            <a:fillRect/>
          </a:stretch>
        </p:blipFill>
        <p:spPr>
          <a:xfrm>
            <a:off x="6694518" y="1879580"/>
            <a:ext cx="5246652" cy="4392973"/>
          </a:xfrm>
          <a:prstGeom prst="rect">
            <a:avLst/>
          </a:prstGeom>
          <a:ln>
            <a:solidFill>
              <a:schemeClr val="tx1"/>
            </a:solidFill>
          </a:ln>
        </p:spPr>
      </p:pic>
      <p:grpSp>
        <p:nvGrpSpPr>
          <p:cNvPr id="33" name="Gruppo 32">
            <a:extLst>
              <a:ext uri="{FF2B5EF4-FFF2-40B4-BE49-F238E27FC236}">
                <a16:creationId xmlns:a16="http://schemas.microsoft.com/office/drawing/2014/main" id="{0257A4B0-6FDE-9B49-8BC2-9ABD4CEFBAF0}"/>
              </a:ext>
            </a:extLst>
          </p:cNvPr>
          <p:cNvGrpSpPr/>
          <p:nvPr/>
        </p:nvGrpSpPr>
        <p:grpSpPr>
          <a:xfrm>
            <a:off x="611247" y="4717017"/>
            <a:ext cx="3919535" cy="1191448"/>
            <a:chOff x="2248575" y="5026470"/>
            <a:chExt cx="3919535" cy="1191448"/>
          </a:xfrm>
        </p:grpSpPr>
        <mc:AlternateContent xmlns:mc="http://schemas.openxmlformats.org/markup-compatibility/2006">
          <mc:Choice xmlns:a14="http://schemas.microsoft.com/office/drawing/2010/main" Requires="a14">
            <p:sp>
              <p:nvSpPr>
                <p:cNvPr id="13" name="CasellaDiTesto 12">
                  <a:extLst>
                    <a:ext uri="{FF2B5EF4-FFF2-40B4-BE49-F238E27FC236}">
                      <a16:creationId xmlns:a16="http://schemas.microsoft.com/office/drawing/2014/main" id="{0917BAFB-0438-304B-A59E-8580BFE2155A}"/>
                    </a:ext>
                  </a:extLst>
                </p:cNvPr>
                <p:cNvSpPr txBox="1"/>
                <p:nvPr/>
              </p:nvSpPr>
              <p:spPr>
                <a:xfrm>
                  <a:off x="2248576" y="5026470"/>
                  <a:ext cx="3261726" cy="53687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𝑓</m:t>
                        </m:r>
                        <m:r>
                          <a:rPr lang="it-IT" sz="1400" b="0" i="1" smtClean="0">
                            <a:latin typeface="Cambria Math" panose="02040503050406030204" pitchFamily="18" charset="0"/>
                          </a:rPr>
                          <m:t>(</m:t>
                        </m:r>
                        <m:r>
                          <a:rPr lang="it-IT" sz="1400" b="0" i="1" smtClean="0">
                            <a:latin typeface="Cambria Math" panose="02040503050406030204" pitchFamily="18" charset="0"/>
                          </a:rPr>
                          <m:t>𝛼</m:t>
                        </m:r>
                        <m:r>
                          <a:rPr lang="it-IT" sz="1400" b="0" i="1" smtClean="0">
                            <a:latin typeface="Cambria Math" panose="02040503050406030204" pitchFamily="18" charset="0"/>
                          </a:rPr>
                          <m:t>,</m:t>
                        </m:r>
                        <m:r>
                          <a:rPr lang="it-IT" sz="1400" b="0" i="1" smtClean="0">
                            <a:latin typeface="Cambria Math" panose="02040503050406030204" pitchFamily="18" charset="0"/>
                          </a:rPr>
                          <m:t>𝛽</m:t>
                        </m:r>
                        <m:r>
                          <a:rPr lang="it-IT" sz="1400" b="0" i="1" smtClean="0">
                            <a:latin typeface="Cambria Math" panose="02040503050406030204" pitchFamily="18" charset="0"/>
                          </a:rPr>
                          <m:t>)=</m:t>
                        </m:r>
                        <m:func>
                          <m:funcPr>
                            <m:ctrlPr>
                              <a:rPr lang="it-IT" sz="1400" b="0" i="1" smtClean="0">
                                <a:latin typeface="Cambria Math" panose="02040503050406030204" pitchFamily="18" charset="0"/>
                              </a:rPr>
                            </m:ctrlPr>
                          </m:funcPr>
                          <m:fName>
                            <m:sSub>
                              <m:sSubPr>
                                <m:ctrlPr>
                                  <a:rPr lang="it-IT" sz="1400" b="0" i="1" smtClean="0">
                                    <a:latin typeface="Cambria Math" panose="02040503050406030204" pitchFamily="18" charset="0"/>
                                  </a:rPr>
                                </m:ctrlPr>
                              </m:sSubPr>
                              <m:e>
                                <m:r>
                                  <m:rPr>
                                    <m:sty m:val="p"/>
                                  </m:rPr>
                                  <a:rPr lang="it-IT" sz="1400" b="0" i="0" smtClean="0">
                                    <a:latin typeface="Cambria Math" panose="02040503050406030204" pitchFamily="18" charset="0"/>
                                  </a:rPr>
                                  <m:t>log</m:t>
                                </m:r>
                              </m:e>
                              <m:sub>
                                <m:r>
                                  <a:rPr lang="it-IT" sz="1400" b="0" i="1" smtClean="0">
                                    <a:latin typeface="Cambria Math" panose="02040503050406030204" pitchFamily="18" charset="0"/>
                                  </a:rPr>
                                  <m:t>4</m:t>
                                </m:r>
                              </m:sub>
                            </m:sSub>
                          </m:fName>
                          <m:e>
                            <m:f>
                              <m:fPr>
                                <m:ctrlPr>
                                  <a:rPr lang="it-IT" sz="1400" b="0" i="1" smtClean="0">
                                    <a:latin typeface="Cambria Math" panose="02040503050406030204" pitchFamily="18" charset="0"/>
                                  </a:rPr>
                                </m:ctrlPr>
                              </m:fPr>
                              <m:num>
                                <m:d>
                                  <m:dPr>
                                    <m:ctrlPr>
                                      <a:rPr lang="it-IT" sz="1400" b="0" i="1" smtClean="0">
                                        <a:latin typeface="Cambria Math" panose="02040503050406030204" pitchFamily="18" charset="0"/>
                                      </a:rPr>
                                    </m:ctrlPr>
                                  </m:dPr>
                                  <m:e>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𝛼</m:t>
                                        </m:r>
                                        <m:r>
                                          <a:rPr lang="it-IT" sz="1400" b="0" i="1" smtClean="0">
                                            <a:latin typeface="Cambria Math" panose="02040503050406030204" pitchFamily="18" charset="0"/>
                                          </a:rPr>
                                          <m:t>−</m:t>
                                        </m:r>
                                        <m:r>
                                          <a:rPr lang="it-IT" sz="1400" b="0" i="1" smtClean="0">
                                            <a:latin typeface="Cambria Math" panose="02040503050406030204" pitchFamily="18" charset="0"/>
                                          </a:rPr>
                                          <m:t>𝛽</m:t>
                                        </m:r>
                                      </m:e>
                                    </m:d>
                                    <m:r>
                                      <m:rPr>
                                        <m:sty m:val="p"/>
                                      </m:rPr>
                                      <a:rPr lang="it-IT" sz="1400" b="0" i="1" smtClean="0">
                                        <a:latin typeface="Cambria Math" panose="02040503050406030204" pitchFamily="18" charset="0"/>
                                      </a:rPr>
                                      <m:t>mod</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360</m:t>
                                        </m:r>
                                      </m:e>
                                    </m:d>
                                    <m:r>
                                      <a:rPr lang="it-IT" sz="1400" b="0" i="1" smtClean="0">
                                        <a:latin typeface="Cambria Math" panose="02040503050406030204" pitchFamily="18" charset="0"/>
                                      </a:rPr>
                                      <m:t> +1</m:t>
                                    </m:r>
                                  </m:e>
                                </m:d>
                              </m:num>
                              <m:den>
                                <m:r>
                                  <a:rPr lang="it-IT" sz="1400" b="0" i="1" smtClean="0">
                                    <a:latin typeface="Cambria Math" panose="02040503050406030204" pitchFamily="18" charset="0"/>
                                  </a:rPr>
                                  <m:t>10</m:t>
                                </m:r>
                              </m:den>
                            </m:f>
                          </m:e>
                        </m:func>
                      </m:oMath>
                    </m:oMathPara>
                  </a14:m>
                  <a:endParaRPr lang="it-IT" sz="1400" dirty="0"/>
                </a:p>
              </p:txBody>
            </p:sp>
          </mc:Choice>
          <mc:Fallback>
            <p:sp>
              <p:nvSpPr>
                <p:cNvPr id="13" name="CasellaDiTesto 12">
                  <a:extLst>
                    <a:ext uri="{FF2B5EF4-FFF2-40B4-BE49-F238E27FC236}">
                      <a16:creationId xmlns:a16="http://schemas.microsoft.com/office/drawing/2014/main" id="{0917BAFB-0438-304B-A59E-8580BFE2155A}"/>
                    </a:ext>
                  </a:extLst>
                </p:cNvPr>
                <p:cNvSpPr txBox="1">
                  <a:spLocks noRot="1" noChangeAspect="1" noMove="1" noResize="1" noEditPoints="1" noAdjustHandles="1" noChangeArrowheads="1" noChangeShapeType="1" noTextEdit="1"/>
                </p:cNvSpPr>
                <p:nvPr/>
              </p:nvSpPr>
              <p:spPr>
                <a:xfrm>
                  <a:off x="2248576" y="5026470"/>
                  <a:ext cx="3261726" cy="536878"/>
                </a:xfrm>
                <a:prstGeom prst="rect">
                  <a:avLst/>
                </a:prstGeom>
                <a:blipFill>
                  <a:blip r:embed="rId5"/>
                  <a:stretch>
                    <a:fillRect b="-2326"/>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15" name="CasellaDiTesto 14">
                  <a:extLst>
                    <a:ext uri="{FF2B5EF4-FFF2-40B4-BE49-F238E27FC236}">
                      <a16:creationId xmlns:a16="http://schemas.microsoft.com/office/drawing/2014/main" id="{6EEECCFD-0C83-9B49-A91B-428BCB1C8827}"/>
                    </a:ext>
                  </a:extLst>
                </p:cNvPr>
                <p:cNvSpPr txBox="1"/>
                <p:nvPr/>
              </p:nvSpPr>
              <p:spPr>
                <a:xfrm>
                  <a:off x="2248575" y="5681040"/>
                  <a:ext cx="3919535" cy="53687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𝑔</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𝛼</m:t>
                            </m:r>
                            <m:r>
                              <a:rPr lang="it-IT" sz="1400" b="0" i="1" smtClean="0">
                                <a:latin typeface="Cambria Math" panose="02040503050406030204" pitchFamily="18" charset="0"/>
                              </a:rPr>
                              <m:t>,</m:t>
                            </m:r>
                            <m:r>
                              <a:rPr lang="it-IT" sz="1400" b="0" i="1" smtClean="0">
                                <a:latin typeface="Cambria Math" panose="02040503050406030204" pitchFamily="18" charset="0"/>
                              </a:rPr>
                              <m:t>𝛽</m:t>
                            </m:r>
                          </m:e>
                        </m:d>
                        <m:r>
                          <a:rPr lang="it-IT" sz="1400" b="0" i="1" smtClean="0">
                            <a:latin typeface="Cambria Math" panose="02040503050406030204" pitchFamily="18" charset="0"/>
                          </a:rPr>
                          <m:t>=</m:t>
                        </m:r>
                        <m:func>
                          <m:funcPr>
                            <m:ctrlPr>
                              <a:rPr lang="it-IT" sz="1400" b="0" i="1" smtClean="0">
                                <a:latin typeface="Cambria Math" panose="02040503050406030204" pitchFamily="18" charset="0"/>
                              </a:rPr>
                            </m:ctrlPr>
                          </m:funcPr>
                          <m:fName>
                            <m:r>
                              <a:rPr lang="it-IT" sz="1400" b="0" i="1" smtClean="0">
                                <a:latin typeface="Cambria Math" panose="02040503050406030204" pitchFamily="18" charset="0"/>
                              </a:rPr>
                              <m:t>−</m:t>
                            </m:r>
                            <m:sSub>
                              <m:sSubPr>
                                <m:ctrlPr>
                                  <a:rPr lang="it-IT" sz="1400" b="0" i="1" smtClean="0">
                                    <a:latin typeface="Cambria Math" panose="02040503050406030204" pitchFamily="18" charset="0"/>
                                  </a:rPr>
                                </m:ctrlPr>
                              </m:sSubPr>
                              <m:e>
                                <m:r>
                                  <m:rPr>
                                    <m:sty m:val="p"/>
                                  </m:rPr>
                                  <a:rPr lang="it-IT" sz="1400" b="0" i="0" smtClean="0">
                                    <a:latin typeface="Cambria Math" panose="02040503050406030204" pitchFamily="18" charset="0"/>
                                  </a:rPr>
                                  <m:t>log</m:t>
                                </m:r>
                              </m:e>
                              <m:sub>
                                <m:r>
                                  <a:rPr lang="it-IT" sz="1400" b="0" i="1" smtClean="0">
                                    <a:latin typeface="Cambria Math" panose="02040503050406030204" pitchFamily="18" charset="0"/>
                                  </a:rPr>
                                  <m:t>4</m:t>
                                </m:r>
                              </m:sub>
                            </m:sSub>
                          </m:fName>
                          <m:e>
                            <m:f>
                              <m:fPr>
                                <m:ctrlPr>
                                  <a:rPr lang="it-IT" sz="1400" b="0" i="1" smtClean="0">
                                    <a:latin typeface="Cambria Math" panose="02040503050406030204" pitchFamily="18" charset="0"/>
                                  </a:rPr>
                                </m:ctrlPr>
                              </m:fPr>
                              <m:num>
                                <m:d>
                                  <m:dPr>
                                    <m:ctrlPr>
                                      <a:rPr lang="it-IT" sz="1400" b="0" i="1" smtClean="0">
                                        <a:latin typeface="Cambria Math" panose="02040503050406030204" pitchFamily="18" charset="0"/>
                                      </a:rPr>
                                    </m:ctrlPr>
                                  </m:dPr>
                                  <m:e>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𝛼</m:t>
                                        </m:r>
                                        <m:r>
                                          <a:rPr lang="it-IT" sz="1400" b="0" i="1" smtClean="0">
                                            <a:latin typeface="Cambria Math" panose="02040503050406030204" pitchFamily="18" charset="0"/>
                                          </a:rPr>
                                          <m:t>−</m:t>
                                        </m:r>
                                        <m:r>
                                          <a:rPr lang="it-IT" sz="1400" b="0" i="1" smtClean="0">
                                            <a:latin typeface="Cambria Math" panose="02040503050406030204" pitchFamily="18" charset="0"/>
                                          </a:rPr>
                                          <m:t>𝛽</m:t>
                                        </m:r>
                                      </m:e>
                                    </m:d>
                                    <m:r>
                                      <m:rPr>
                                        <m:sty m:val="p"/>
                                      </m:rPr>
                                      <a:rPr lang="it-IT" sz="1400" b="0" i="1" smtClean="0">
                                        <a:latin typeface="Cambria Math" panose="02040503050406030204" pitchFamily="18" charset="0"/>
                                      </a:rPr>
                                      <m:t>mod</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360</m:t>
                                        </m:r>
                                      </m:e>
                                    </m:d>
                                    <m:r>
                                      <a:rPr lang="it-IT" sz="1400" b="0" i="1" smtClean="0">
                                        <a:latin typeface="Cambria Math" panose="02040503050406030204" pitchFamily="18" charset="0"/>
                                      </a:rPr>
                                      <m:t> +1</m:t>
                                    </m:r>
                                  </m:e>
                                </m:d>
                              </m:num>
                              <m:den>
                                <m:r>
                                  <a:rPr lang="it-IT" sz="1400" b="0" i="1" smtClean="0">
                                    <a:latin typeface="Cambria Math" panose="02040503050406030204" pitchFamily="18" charset="0"/>
                                  </a:rPr>
                                  <m:t>10</m:t>
                                </m:r>
                              </m:den>
                            </m:f>
                          </m:e>
                        </m:func>
                        <m:r>
                          <a:rPr lang="it-IT" sz="1400" b="0" i="1" smtClean="0">
                            <a:latin typeface="Cambria Math" panose="02040503050406030204" pitchFamily="18" charset="0"/>
                          </a:rPr>
                          <m:t>+360</m:t>
                        </m:r>
                      </m:oMath>
                    </m:oMathPara>
                  </a14:m>
                  <a:endParaRPr lang="it-IT" sz="1400" dirty="0"/>
                </a:p>
              </p:txBody>
            </p:sp>
          </mc:Choice>
          <mc:Fallback>
            <p:sp>
              <p:nvSpPr>
                <p:cNvPr id="15" name="CasellaDiTesto 14">
                  <a:extLst>
                    <a:ext uri="{FF2B5EF4-FFF2-40B4-BE49-F238E27FC236}">
                      <a16:creationId xmlns:a16="http://schemas.microsoft.com/office/drawing/2014/main" id="{6EEECCFD-0C83-9B49-A91B-428BCB1C8827}"/>
                    </a:ext>
                  </a:extLst>
                </p:cNvPr>
                <p:cNvSpPr txBox="1">
                  <a:spLocks noRot="1" noChangeAspect="1" noMove="1" noResize="1" noEditPoints="1" noAdjustHandles="1" noChangeArrowheads="1" noChangeShapeType="1" noTextEdit="1"/>
                </p:cNvSpPr>
                <p:nvPr/>
              </p:nvSpPr>
              <p:spPr>
                <a:xfrm>
                  <a:off x="2248575" y="5681040"/>
                  <a:ext cx="3919535" cy="536878"/>
                </a:xfrm>
                <a:prstGeom prst="rect">
                  <a:avLst/>
                </a:prstGeom>
                <a:blipFill>
                  <a:blip r:embed="rId6"/>
                  <a:stretch>
                    <a:fillRect b="-2273"/>
                  </a:stretch>
                </a:blipFill>
              </p:spPr>
              <p:txBody>
                <a:bodyPr/>
                <a:lstStyle/>
                <a:p>
                  <a:r>
                    <a:rPr lang="it-IT">
                      <a:noFill/>
                    </a:rPr>
                    <a:t> </a:t>
                  </a:r>
                </a:p>
              </p:txBody>
            </p:sp>
          </mc:Fallback>
        </mc:AlternateContent>
      </p:grpSp>
      <p:grpSp>
        <p:nvGrpSpPr>
          <p:cNvPr id="32" name="Gruppo 31">
            <a:extLst>
              <a:ext uri="{FF2B5EF4-FFF2-40B4-BE49-F238E27FC236}">
                <a16:creationId xmlns:a16="http://schemas.microsoft.com/office/drawing/2014/main" id="{2EED2549-9DAD-DD41-96AF-C441CC942C24}"/>
              </a:ext>
            </a:extLst>
          </p:cNvPr>
          <p:cNvGrpSpPr/>
          <p:nvPr/>
        </p:nvGrpSpPr>
        <p:grpSpPr>
          <a:xfrm>
            <a:off x="4005034" y="4578877"/>
            <a:ext cx="2488045" cy="2016842"/>
            <a:chOff x="60524" y="4987023"/>
            <a:chExt cx="2488045" cy="2016842"/>
          </a:xfrm>
        </p:grpSpPr>
        <p:sp>
          <p:nvSpPr>
            <p:cNvPr id="28" name="Torta 27">
              <a:extLst>
                <a:ext uri="{FF2B5EF4-FFF2-40B4-BE49-F238E27FC236}">
                  <a16:creationId xmlns:a16="http://schemas.microsoft.com/office/drawing/2014/main" id="{D41E6572-3BB8-8D4E-841D-8233BC3D940C}"/>
                </a:ext>
              </a:extLst>
            </p:cNvPr>
            <p:cNvSpPr/>
            <p:nvPr/>
          </p:nvSpPr>
          <p:spPr>
            <a:xfrm>
              <a:off x="819691" y="5938965"/>
              <a:ext cx="377667" cy="365483"/>
            </a:xfrm>
            <a:prstGeom prst="pie">
              <a:avLst>
                <a:gd name="adj1" fmla="val 14564685"/>
                <a:gd name="adj2" fmla="val 1893149"/>
              </a:avLst>
            </a:prstGeom>
            <a:solidFill>
              <a:srgbClr val="C00000">
                <a:alpha val="72941"/>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grpSp>
          <p:nvGrpSpPr>
            <p:cNvPr id="31" name="Gruppo 30">
              <a:extLst>
                <a:ext uri="{FF2B5EF4-FFF2-40B4-BE49-F238E27FC236}">
                  <a16:creationId xmlns:a16="http://schemas.microsoft.com/office/drawing/2014/main" id="{6C5EABDB-EACE-8B4C-A57F-65E8AE11735D}"/>
                </a:ext>
              </a:extLst>
            </p:cNvPr>
            <p:cNvGrpSpPr/>
            <p:nvPr/>
          </p:nvGrpSpPr>
          <p:grpSpPr>
            <a:xfrm>
              <a:off x="60524" y="4987023"/>
              <a:ext cx="2488045" cy="2016842"/>
              <a:chOff x="60524" y="4987023"/>
              <a:chExt cx="2488045" cy="2016842"/>
            </a:xfrm>
          </p:grpSpPr>
          <p:grpSp>
            <p:nvGrpSpPr>
              <p:cNvPr id="17" name="Gruppo 16">
                <a:extLst>
                  <a:ext uri="{FF2B5EF4-FFF2-40B4-BE49-F238E27FC236}">
                    <a16:creationId xmlns:a16="http://schemas.microsoft.com/office/drawing/2014/main" id="{D7103EF3-9789-9B47-8EDC-AE4C0BC3D1F6}"/>
                  </a:ext>
                </a:extLst>
              </p:cNvPr>
              <p:cNvGrpSpPr/>
              <p:nvPr/>
            </p:nvGrpSpPr>
            <p:grpSpPr>
              <a:xfrm>
                <a:off x="60524" y="4987023"/>
                <a:ext cx="2073261" cy="1442510"/>
                <a:chOff x="9572824" y="5262217"/>
                <a:chExt cx="2073261" cy="1442510"/>
              </a:xfrm>
            </p:grpSpPr>
            <p:cxnSp>
              <p:nvCxnSpPr>
                <p:cNvPr id="18" name="Connettore 2 17">
                  <a:extLst>
                    <a:ext uri="{FF2B5EF4-FFF2-40B4-BE49-F238E27FC236}">
                      <a16:creationId xmlns:a16="http://schemas.microsoft.com/office/drawing/2014/main" id="{3873ED61-B433-E540-9FD7-3193067EB841}"/>
                    </a:ext>
                  </a:extLst>
                </p:cNvPr>
                <p:cNvCxnSpPr>
                  <a:cxnSpLocks/>
                </p:cNvCxnSpPr>
                <p:nvPr/>
              </p:nvCxnSpPr>
              <p:spPr>
                <a:xfrm flipV="1">
                  <a:off x="10506347" y="5542526"/>
                  <a:ext cx="0" cy="865804"/>
                </a:xfrm>
                <a:prstGeom prst="straightConnector1">
                  <a:avLst/>
                </a:prstGeom>
                <a:ln w="50800">
                  <a:tailEnd type="triangle"/>
                </a:ln>
              </p:spPr>
              <p:style>
                <a:lnRef idx="3">
                  <a:schemeClr val="accent1"/>
                </a:lnRef>
                <a:fillRef idx="0">
                  <a:schemeClr val="accent1"/>
                </a:fillRef>
                <a:effectRef idx="2">
                  <a:schemeClr val="accent1"/>
                </a:effectRef>
                <a:fontRef idx="minor">
                  <a:schemeClr val="tx1"/>
                </a:fontRef>
              </p:style>
            </p:cxnSp>
            <p:cxnSp>
              <p:nvCxnSpPr>
                <p:cNvPr id="19" name="Connettore 2 18">
                  <a:extLst>
                    <a:ext uri="{FF2B5EF4-FFF2-40B4-BE49-F238E27FC236}">
                      <a16:creationId xmlns:a16="http://schemas.microsoft.com/office/drawing/2014/main" id="{85FFF165-202B-5D47-BB87-8031A7554DFA}"/>
                    </a:ext>
                  </a:extLst>
                </p:cNvPr>
                <p:cNvCxnSpPr>
                  <a:cxnSpLocks/>
                </p:cNvCxnSpPr>
                <p:nvPr/>
              </p:nvCxnSpPr>
              <p:spPr>
                <a:xfrm>
                  <a:off x="10542101" y="6423700"/>
                  <a:ext cx="885864" cy="0"/>
                </a:xfrm>
                <a:prstGeom prst="straightConnector1">
                  <a:avLst/>
                </a:prstGeom>
                <a:ln w="50800">
                  <a:solidFill>
                    <a:srgbClr val="00B05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20" name="CasellaDiTesto 19">
                      <a:extLst>
                        <a:ext uri="{FF2B5EF4-FFF2-40B4-BE49-F238E27FC236}">
                          <a16:creationId xmlns:a16="http://schemas.microsoft.com/office/drawing/2014/main" id="{91140606-5A0B-874E-98ED-0212C9EB7F70}"/>
                        </a:ext>
                      </a:extLst>
                    </p:cNvPr>
                    <p:cNvSpPr txBox="1"/>
                    <p:nvPr/>
                  </p:nvSpPr>
                  <p:spPr>
                    <a:xfrm>
                      <a:off x="10598267" y="5262217"/>
                      <a:ext cx="332509"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𝑦</m:t>
                            </m:r>
                          </m:oMath>
                        </m:oMathPara>
                      </a14:m>
                      <a:endParaRPr lang="it-IT" b="0" dirty="0"/>
                    </a:p>
                    <a:p>
                      <a:endParaRPr lang="it-IT" dirty="0"/>
                    </a:p>
                  </p:txBody>
                </p:sp>
              </mc:Choice>
              <mc:Fallback>
                <p:sp>
                  <p:nvSpPr>
                    <p:cNvPr id="20" name="CasellaDiTesto 19">
                      <a:extLst>
                        <a:ext uri="{FF2B5EF4-FFF2-40B4-BE49-F238E27FC236}">
                          <a16:creationId xmlns:a16="http://schemas.microsoft.com/office/drawing/2014/main" id="{91140606-5A0B-874E-98ED-0212C9EB7F70}"/>
                        </a:ext>
                      </a:extLst>
                    </p:cNvPr>
                    <p:cNvSpPr txBox="1">
                      <a:spLocks noRot="1" noChangeAspect="1" noMove="1" noResize="1" noEditPoints="1" noAdjustHandles="1" noChangeArrowheads="1" noChangeShapeType="1" noTextEdit="1"/>
                    </p:cNvSpPr>
                    <p:nvPr/>
                  </p:nvSpPr>
                  <p:spPr>
                    <a:xfrm>
                      <a:off x="10598267" y="5262217"/>
                      <a:ext cx="332509" cy="646331"/>
                    </a:xfrm>
                    <a:prstGeom prst="rect">
                      <a:avLst/>
                    </a:prstGeom>
                    <a:blipFill>
                      <a:blip r:embed="rId7"/>
                      <a:stretch>
                        <a:fillRect/>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21" name="CasellaDiTesto 20">
                      <a:extLst>
                        <a:ext uri="{FF2B5EF4-FFF2-40B4-BE49-F238E27FC236}">
                          <a16:creationId xmlns:a16="http://schemas.microsoft.com/office/drawing/2014/main" id="{9FC0B08C-67BE-184F-AC25-33F35C48F975}"/>
                        </a:ext>
                      </a:extLst>
                    </p:cNvPr>
                    <p:cNvSpPr txBox="1"/>
                    <p:nvPr/>
                  </p:nvSpPr>
                  <p:spPr>
                    <a:xfrm>
                      <a:off x="11313576" y="5908792"/>
                      <a:ext cx="332509"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𝑥</m:t>
                            </m:r>
                          </m:oMath>
                        </m:oMathPara>
                      </a14:m>
                      <a:endParaRPr lang="it-IT" b="0" dirty="0"/>
                    </a:p>
                    <a:p>
                      <a:endParaRPr lang="it-IT" dirty="0"/>
                    </a:p>
                  </p:txBody>
                </p:sp>
              </mc:Choice>
              <mc:Fallback>
                <p:sp>
                  <p:nvSpPr>
                    <p:cNvPr id="21" name="CasellaDiTesto 20">
                      <a:extLst>
                        <a:ext uri="{FF2B5EF4-FFF2-40B4-BE49-F238E27FC236}">
                          <a16:creationId xmlns:a16="http://schemas.microsoft.com/office/drawing/2014/main" id="{9FC0B08C-67BE-184F-AC25-33F35C48F975}"/>
                        </a:ext>
                      </a:extLst>
                    </p:cNvPr>
                    <p:cNvSpPr txBox="1">
                      <a:spLocks noRot="1" noChangeAspect="1" noMove="1" noResize="1" noEditPoints="1" noAdjustHandles="1" noChangeArrowheads="1" noChangeShapeType="1" noTextEdit="1"/>
                    </p:cNvSpPr>
                    <p:nvPr/>
                  </p:nvSpPr>
                  <p:spPr>
                    <a:xfrm>
                      <a:off x="11313576" y="5908792"/>
                      <a:ext cx="332509" cy="646331"/>
                    </a:xfrm>
                    <a:prstGeom prst="rect">
                      <a:avLst/>
                    </a:prstGeom>
                    <a:blipFill>
                      <a:blip r:embed="rId8"/>
                      <a:stretch>
                        <a:fillRect/>
                      </a:stretch>
                    </a:blipFill>
                  </p:spPr>
                  <p:txBody>
                    <a:bodyPr/>
                    <a:lstStyle/>
                    <a:p>
                      <a:r>
                        <a:rPr lang="it-IT">
                          <a:noFill/>
                        </a:rPr>
                        <a:t> </a:t>
                      </a:r>
                    </a:p>
                  </p:txBody>
                </p:sp>
              </mc:Fallback>
            </mc:AlternateContent>
            <p:cxnSp>
              <p:nvCxnSpPr>
                <p:cNvPr id="22" name="Connettore 2 21">
                  <a:extLst>
                    <a:ext uri="{FF2B5EF4-FFF2-40B4-BE49-F238E27FC236}">
                      <a16:creationId xmlns:a16="http://schemas.microsoft.com/office/drawing/2014/main" id="{BF0A989E-433F-8D4A-AB11-2BC85ACE06D3}"/>
                    </a:ext>
                  </a:extLst>
                </p:cNvPr>
                <p:cNvCxnSpPr>
                  <a:cxnSpLocks/>
                </p:cNvCxnSpPr>
                <p:nvPr/>
              </p:nvCxnSpPr>
              <p:spPr>
                <a:xfrm flipH="1" flipV="1">
                  <a:off x="10123547" y="5672350"/>
                  <a:ext cx="378143" cy="735980"/>
                </a:xfrm>
                <a:prstGeom prst="straightConnector1">
                  <a:avLst/>
                </a:prstGeom>
                <a:ln w="50800">
                  <a:solidFill>
                    <a:schemeClr val="accent1">
                      <a:lumMod val="60000"/>
                      <a:lumOff val="4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23" name="Torta 22">
                  <a:extLst>
                    <a:ext uri="{FF2B5EF4-FFF2-40B4-BE49-F238E27FC236}">
                      <a16:creationId xmlns:a16="http://schemas.microsoft.com/office/drawing/2014/main" id="{8E9C36E6-7B29-D440-A54F-3069F2B44436}"/>
                    </a:ext>
                  </a:extLst>
                </p:cNvPr>
                <p:cNvSpPr/>
                <p:nvPr/>
              </p:nvSpPr>
              <p:spPr>
                <a:xfrm>
                  <a:off x="10240999" y="6111933"/>
                  <a:ext cx="568952" cy="592794"/>
                </a:xfrm>
                <a:prstGeom prst="pie">
                  <a:avLst>
                    <a:gd name="adj1" fmla="val 14564685"/>
                    <a:gd name="adj2" fmla="val 21491360"/>
                  </a:avLst>
                </a:prstGeom>
                <a:solidFill>
                  <a:srgbClr val="D3D400">
                    <a:alpha val="72941"/>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mc:AlternateContent xmlns:mc="http://schemas.openxmlformats.org/markup-compatibility/2006">
              <mc:Choice xmlns:a14="http://schemas.microsoft.com/office/drawing/2010/main" Requires="a14">
                <p:sp>
                  <p:nvSpPr>
                    <p:cNvPr id="24" name="CasellaDiTesto 23">
                      <a:extLst>
                        <a:ext uri="{FF2B5EF4-FFF2-40B4-BE49-F238E27FC236}">
                          <a16:creationId xmlns:a16="http://schemas.microsoft.com/office/drawing/2014/main" id="{0954EB4E-535D-944B-BB62-A13FAD4C929C}"/>
                        </a:ext>
                      </a:extLst>
                    </p:cNvPr>
                    <p:cNvSpPr txBox="1"/>
                    <p:nvPr/>
                  </p:nvSpPr>
                  <p:spPr>
                    <a:xfrm>
                      <a:off x="10648156" y="5885110"/>
                      <a:ext cx="332509" cy="5232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it-IT" sz="1400" b="0" i="1" smtClean="0">
                                <a:solidFill>
                                  <a:srgbClr val="DCA501"/>
                                </a:solidFill>
                                <a:latin typeface="Cambria Math" panose="02040503050406030204" pitchFamily="18" charset="0"/>
                              </a:rPr>
                              <m:t>𝛽</m:t>
                            </m:r>
                          </m:oMath>
                        </m:oMathPara>
                      </a14:m>
                      <a:endParaRPr lang="it-IT" sz="1400" b="0" dirty="0">
                        <a:solidFill>
                          <a:srgbClr val="DCA501"/>
                        </a:solidFill>
                      </a:endParaRPr>
                    </a:p>
                    <a:p>
                      <a:endParaRPr lang="it-IT" sz="1400" dirty="0">
                        <a:solidFill>
                          <a:srgbClr val="DCA501"/>
                        </a:solidFill>
                      </a:endParaRPr>
                    </a:p>
                  </p:txBody>
                </p:sp>
              </mc:Choice>
              <mc:Fallback>
                <p:sp>
                  <p:nvSpPr>
                    <p:cNvPr id="24" name="CasellaDiTesto 23">
                      <a:extLst>
                        <a:ext uri="{FF2B5EF4-FFF2-40B4-BE49-F238E27FC236}">
                          <a16:creationId xmlns:a16="http://schemas.microsoft.com/office/drawing/2014/main" id="{0954EB4E-535D-944B-BB62-A13FAD4C929C}"/>
                        </a:ext>
                      </a:extLst>
                    </p:cNvPr>
                    <p:cNvSpPr txBox="1">
                      <a:spLocks noRot="1" noChangeAspect="1" noMove="1" noResize="1" noEditPoints="1" noAdjustHandles="1" noChangeArrowheads="1" noChangeShapeType="1" noTextEdit="1"/>
                    </p:cNvSpPr>
                    <p:nvPr/>
                  </p:nvSpPr>
                  <p:spPr>
                    <a:xfrm>
                      <a:off x="10648156" y="5885110"/>
                      <a:ext cx="332509" cy="523220"/>
                    </a:xfrm>
                    <a:prstGeom prst="rect">
                      <a:avLst/>
                    </a:prstGeom>
                    <a:blipFill>
                      <a:blip r:embed="rId9"/>
                      <a:stretch>
                        <a:fillRect/>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25" name="CasellaDiTesto 24">
                      <a:extLst>
                        <a:ext uri="{FF2B5EF4-FFF2-40B4-BE49-F238E27FC236}">
                          <a16:creationId xmlns:a16="http://schemas.microsoft.com/office/drawing/2014/main" id="{7F976F58-921B-C949-A5DF-431EAD2DA40E}"/>
                        </a:ext>
                      </a:extLst>
                    </p:cNvPr>
                    <p:cNvSpPr txBox="1"/>
                    <p:nvPr/>
                  </p:nvSpPr>
                  <p:spPr>
                    <a:xfrm>
                      <a:off x="9572824" y="5312564"/>
                      <a:ext cx="767068"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𝑑𝑟𝑜𝑛𝑒</m:t>
                            </m:r>
                          </m:oMath>
                        </m:oMathPara>
                      </a14:m>
                      <a:endParaRPr lang="it-IT" b="0" dirty="0"/>
                    </a:p>
                    <a:p>
                      <a:endParaRPr lang="it-IT" dirty="0"/>
                    </a:p>
                  </p:txBody>
                </p:sp>
              </mc:Choice>
              <mc:Fallback>
                <p:sp>
                  <p:nvSpPr>
                    <p:cNvPr id="25" name="CasellaDiTesto 24">
                      <a:extLst>
                        <a:ext uri="{FF2B5EF4-FFF2-40B4-BE49-F238E27FC236}">
                          <a16:creationId xmlns:a16="http://schemas.microsoft.com/office/drawing/2014/main" id="{7F976F58-921B-C949-A5DF-431EAD2DA40E}"/>
                        </a:ext>
                      </a:extLst>
                    </p:cNvPr>
                    <p:cNvSpPr txBox="1">
                      <a:spLocks noRot="1" noChangeAspect="1" noMove="1" noResize="1" noEditPoints="1" noAdjustHandles="1" noChangeArrowheads="1" noChangeShapeType="1" noTextEdit="1"/>
                    </p:cNvSpPr>
                    <p:nvPr/>
                  </p:nvSpPr>
                  <p:spPr>
                    <a:xfrm>
                      <a:off x="9572824" y="5312564"/>
                      <a:ext cx="767068" cy="646331"/>
                    </a:xfrm>
                    <a:prstGeom prst="rect">
                      <a:avLst/>
                    </a:prstGeom>
                    <a:blipFill>
                      <a:blip r:embed="rId10"/>
                      <a:stretch>
                        <a:fillRect r="-3279"/>
                      </a:stretch>
                    </a:blipFill>
                  </p:spPr>
                  <p:txBody>
                    <a:bodyPr/>
                    <a:lstStyle/>
                    <a:p>
                      <a:r>
                        <a:rPr lang="it-IT">
                          <a:noFill/>
                        </a:rPr>
                        <a:t> </a:t>
                      </a:r>
                    </a:p>
                  </p:txBody>
                </p:sp>
              </mc:Fallback>
            </mc:AlternateContent>
          </p:grpSp>
          <p:cxnSp>
            <p:nvCxnSpPr>
              <p:cNvPr id="26" name="Connettore 2 25">
                <a:extLst>
                  <a:ext uri="{FF2B5EF4-FFF2-40B4-BE49-F238E27FC236}">
                    <a16:creationId xmlns:a16="http://schemas.microsoft.com/office/drawing/2014/main" id="{48FC343D-A2FB-3D49-9B95-569E460E6007}"/>
                  </a:ext>
                </a:extLst>
              </p:cNvPr>
              <p:cNvCxnSpPr>
                <a:cxnSpLocks/>
              </p:cNvCxnSpPr>
              <p:nvPr/>
            </p:nvCxnSpPr>
            <p:spPr>
              <a:xfrm>
                <a:off x="989390" y="6142350"/>
                <a:ext cx="660121" cy="430369"/>
              </a:xfrm>
              <a:prstGeom prst="straightConnector1">
                <a:avLst/>
              </a:prstGeom>
              <a:ln w="50800">
                <a:solidFill>
                  <a:srgbClr val="FF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29" name="CasellaDiTesto 28">
                    <a:extLst>
                      <a:ext uri="{FF2B5EF4-FFF2-40B4-BE49-F238E27FC236}">
                        <a16:creationId xmlns:a16="http://schemas.microsoft.com/office/drawing/2014/main" id="{FCAC88F5-0A78-2749-BA50-127438A2D576}"/>
                      </a:ext>
                    </a:extLst>
                  </p:cNvPr>
                  <p:cNvSpPr txBox="1"/>
                  <p:nvPr/>
                </p:nvSpPr>
                <p:spPr>
                  <a:xfrm>
                    <a:off x="1662705" y="6357534"/>
                    <a:ext cx="885864"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𝑡𝑎𝑟𝑔𝑒𝑡</m:t>
                          </m:r>
                        </m:oMath>
                      </m:oMathPara>
                    </a14:m>
                    <a:endParaRPr lang="it-IT" b="0" dirty="0"/>
                  </a:p>
                  <a:p>
                    <a:endParaRPr lang="it-IT" dirty="0"/>
                  </a:p>
                </p:txBody>
              </p:sp>
            </mc:Choice>
            <mc:Fallback>
              <p:sp>
                <p:nvSpPr>
                  <p:cNvPr id="29" name="CasellaDiTesto 28">
                    <a:extLst>
                      <a:ext uri="{FF2B5EF4-FFF2-40B4-BE49-F238E27FC236}">
                        <a16:creationId xmlns:a16="http://schemas.microsoft.com/office/drawing/2014/main" id="{FCAC88F5-0A78-2749-BA50-127438A2D576}"/>
                      </a:ext>
                    </a:extLst>
                  </p:cNvPr>
                  <p:cNvSpPr txBox="1">
                    <a:spLocks noRot="1" noChangeAspect="1" noMove="1" noResize="1" noEditPoints="1" noAdjustHandles="1" noChangeArrowheads="1" noChangeShapeType="1" noTextEdit="1"/>
                  </p:cNvSpPr>
                  <p:nvPr/>
                </p:nvSpPr>
                <p:spPr>
                  <a:xfrm>
                    <a:off x="1662705" y="6357534"/>
                    <a:ext cx="885864" cy="646331"/>
                  </a:xfrm>
                  <a:prstGeom prst="rect">
                    <a:avLst/>
                  </a:prstGeom>
                  <a:blipFill>
                    <a:blip r:embed="rId11"/>
                    <a:stretch>
                      <a:fillRect/>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30" name="CasellaDiTesto 29">
                    <a:extLst>
                      <a:ext uri="{FF2B5EF4-FFF2-40B4-BE49-F238E27FC236}">
                        <a16:creationId xmlns:a16="http://schemas.microsoft.com/office/drawing/2014/main" id="{47FBFF76-93F8-5B40-AC17-20B7299939B8}"/>
                      </a:ext>
                    </a:extLst>
                  </p:cNvPr>
                  <p:cNvSpPr txBox="1"/>
                  <p:nvPr/>
                </p:nvSpPr>
                <p:spPr>
                  <a:xfrm>
                    <a:off x="810001" y="6183351"/>
                    <a:ext cx="332509" cy="5232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it-IT" sz="1400" b="0" i="1" smtClean="0">
                              <a:solidFill>
                                <a:srgbClr val="C00000"/>
                              </a:solidFill>
                              <a:latin typeface="Cambria Math" panose="02040503050406030204" pitchFamily="18" charset="0"/>
                            </a:rPr>
                            <m:t>𝛼</m:t>
                          </m:r>
                        </m:oMath>
                      </m:oMathPara>
                    </a14:m>
                    <a:endParaRPr lang="it-IT" sz="1400" b="0" dirty="0">
                      <a:solidFill>
                        <a:srgbClr val="C00000"/>
                      </a:solidFill>
                    </a:endParaRPr>
                  </a:p>
                  <a:p>
                    <a:endParaRPr lang="it-IT" sz="1400" dirty="0">
                      <a:solidFill>
                        <a:srgbClr val="C00000"/>
                      </a:solidFill>
                    </a:endParaRPr>
                  </a:p>
                </p:txBody>
              </p:sp>
            </mc:Choice>
            <mc:Fallback>
              <p:sp>
                <p:nvSpPr>
                  <p:cNvPr id="30" name="CasellaDiTesto 29">
                    <a:extLst>
                      <a:ext uri="{FF2B5EF4-FFF2-40B4-BE49-F238E27FC236}">
                        <a16:creationId xmlns:a16="http://schemas.microsoft.com/office/drawing/2014/main" id="{47FBFF76-93F8-5B40-AC17-20B7299939B8}"/>
                      </a:ext>
                    </a:extLst>
                  </p:cNvPr>
                  <p:cNvSpPr txBox="1">
                    <a:spLocks noRot="1" noChangeAspect="1" noMove="1" noResize="1" noEditPoints="1" noAdjustHandles="1" noChangeArrowheads="1" noChangeShapeType="1" noTextEdit="1"/>
                  </p:cNvSpPr>
                  <p:nvPr/>
                </p:nvSpPr>
                <p:spPr>
                  <a:xfrm>
                    <a:off x="810001" y="6183351"/>
                    <a:ext cx="332509" cy="523220"/>
                  </a:xfrm>
                  <a:prstGeom prst="rect">
                    <a:avLst/>
                  </a:prstGeom>
                  <a:blipFill>
                    <a:blip r:embed="rId12"/>
                    <a:stretch>
                      <a:fillRect/>
                    </a:stretch>
                  </a:blipFill>
                </p:spPr>
                <p:txBody>
                  <a:bodyPr/>
                  <a:lstStyle/>
                  <a:p>
                    <a:r>
                      <a:rPr lang="it-IT">
                        <a:noFill/>
                      </a:rPr>
                      <a:t> </a:t>
                    </a:r>
                  </a:p>
                </p:txBody>
              </p:sp>
            </mc:Fallback>
          </mc:AlternateContent>
        </p:grpSp>
      </p:grpSp>
    </p:spTree>
    <p:extLst>
      <p:ext uri="{BB962C8B-B14F-4D97-AF65-F5344CB8AC3E}">
        <p14:creationId xmlns:p14="http://schemas.microsoft.com/office/powerpoint/2010/main" val="232728999"/>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zione">
  <a:themeElements>
    <a:clrScheme name="Blu verde">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itazion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itazion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1587</TotalTime>
  <Words>1183</Words>
  <Application>Microsoft Macintosh PowerPoint</Application>
  <PresentationFormat>Widescreen</PresentationFormat>
  <Paragraphs>170</Paragraphs>
  <Slides>17</Slides>
  <Notes>10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17</vt:i4>
      </vt:variant>
    </vt:vector>
  </HeadingPairs>
  <TitlesOfParts>
    <vt:vector size="23" baseType="lpstr">
      <vt:lpstr>Calibri</vt:lpstr>
      <vt:lpstr>Cambria Math</vt:lpstr>
      <vt:lpstr>Century Gothic</vt:lpstr>
      <vt:lpstr>Symbol</vt:lpstr>
      <vt:lpstr>Wingdings 2</vt:lpstr>
      <vt:lpstr>Citazione</vt:lpstr>
      <vt:lpstr>Presentazione standard di PowerPoint</vt:lpstr>
      <vt:lpstr>Introduzione</vt:lpstr>
      <vt:lpstr>DJI MAVIC 2 PRO</vt:lpstr>
      <vt:lpstr>Presentazione standard di PowerPoint</vt:lpstr>
      <vt:lpstr>CINEMATICA</vt:lpstr>
      <vt:lpstr>CINEMATICA</vt:lpstr>
      <vt:lpstr>CINEMATICA</vt:lpstr>
      <vt:lpstr>CINEMATICA</vt:lpstr>
      <vt:lpstr>CINEMATICA</vt:lpstr>
      <vt:lpstr>Presentazione standard di PowerPoint</vt:lpstr>
      <vt:lpstr>DJI MAVIC 2 PRO</vt:lpstr>
      <vt:lpstr>DJI MAVIC 2 PRO</vt:lpstr>
      <vt:lpstr>DJI MAVIC 2 PRO</vt:lpstr>
      <vt:lpstr>DJI MAVIC 2 PRO</vt:lpstr>
      <vt:lpstr>Diapositiva</vt:lpstr>
      <vt:lpstr>Roadmap aggiornamenti</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Andrea Vaiuso</dc:creator>
  <cp:lastModifiedBy>Andrea Vaiuso</cp:lastModifiedBy>
  <cp:revision>66</cp:revision>
  <dcterms:created xsi:type="dcterms:W3CDTF">2020-07-14T14:26:04Z</dcterms:created>
  <dcterms:modified xsi:type="dcterms:W3CDTF">2022-02-07T21:31:46Z</dcterms:modified>
</cp:coreProperties>
</file>